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81" r:id="rId2"/>
    <p:sldMasterId id="2147483698" r:id="rId3"/>
  </p:sldMasterIdLst>
  <p:notesMasterIdLst>
    <p:notesMasterId r:id="rId51"/>
  </p:notesMasterIdLst>
  <p:sldIdLst>
    <p:sldId id="266" r:id="rId4"/>
    <p:sldId id="288" r:id="rId5"/>
    <p:sldId id="305" r:id="rId6"/>
    <p:sldId id="292" r:id="rId7"/>
    <p:sldId id="268" r:id="rId8"/>
    <p:sldId id="277" r:id="rId9"/>
    <p:sldId id="291" r:id="rId10"/>
    <p:sldId id="274" r:id="rId11"/>
    <p:sldId id="275" r:id="rId12"/>
    <p:sldId id="276" r:id="rId13"/>
    <p:sldId id="257" r:id="rId14"/>
    <p:sldId id="278" r:id="rId15"/>
    <p:sldId id="269" r:id="rId16"/>
    <p:sldId id="270" r:id="rId17"/>
    <p:sldId id="271" r:id="rId18"/>
    <p:sldId id="272" r:id="rId19"/>
    <p:sldId id="273" r:id="rId20"/>
    <p:sldId id="258" r:id="rId21"/>
    <p:sldId id="285" r:id="rId22"/>
    <p:sldId id="259" r:id="rId23"/>
    <p:sldId id="260" r:id="rId24"/>
    <p:sldId id="261" r:id="rId25"/>
    <p:sldId id="308" r:id="rId26"/>
    <p:sldId id="309" r:id="rId27"/>
    <p:sldId id="293" r:id="rId28"/>
    <p:sldId id="297" r:id="rId29"/>
    <p:sldId id="286" r:id="rId30"/>
    <p:sldId id="298" r:id="rId31"/>
    <p:sldId id="299" r:id="rId32"/>
    <p:sldId id="262" r:id="rId33"/>
    <p:sldId id="287" r:id="rId34"/>
    <p:sldId id="263" r:id="rId35"/>
    <p:sldId id="265" r:id="rId36"/>
    <p:sldId id="267" r:id="rId37"/>
    <p:sldId id="281" r:id="rId38"/>
    <p:sldId id="282" r:id="rId39"/>
    <p:sldId id="283" r:id="rId40"/>
    <p:sldId id="300" r:id="rId41"/>
    <p:sldId id="301" r:id="rId42"/>
    <p:sldId id="302" r:id="rId43"/>
    <p:sldId id="303" r:id="rId44"/>
    <p:sldId id="304" r:id="rId45"/>
    <p:sldId id="284" r:id="rId46"/>
    <p:sldId id="289" r:id="rId47"/>
    <p:sldId id="290" r:id="rId48"/>
    <p:sldId id="307"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04" autoAdjust="0"/>
    <p:restoredTop sz="96271" autoAdjust="0"/>
  </p:normalViewPr>
  <p:slideViewPr>
    <p:cSldViewPr snapToGrid="0">
      <p:cViewPr varScale="1">
        <p:scale>
          <a:sx n="47" d="100"/>
          <a:sy n="47" d="100"/>
        </p:scale>
        <p:origin x="54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2EEDE-0031-4637-A203-69EEECEEF2C4}"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BF53-3535-4FE2-8653-D7964738C47C}" type="slidenum">
              <a:rPr lang="en-US" smtClean="0"/>
              <a:t>‹#›</a:t>
            </a:fld>
            <a:endParaRPr lang="en-US"/>
          </a:p>
        </p:txBody>
      </p:sp>
    </p:spTree>
    <p:extLst>
      <p:ext uri="{BB962C8B-B14F-4D97-AF65-F5344CB8AC3E}">
        <p14:creationId xmlns:p14="http://schemas.microsoft.com/office/powerpoint/2010/main" val="11850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1BF53-3535-4FE2-8653-D7964738C47C}" type="slidenum">
              <a:rPr lang="en-US" smtClean="0"/>
              <a:t>1</a:t>
            </a:fld>
            <a:endParaRPr lang="en-US"/>
          </a:p>
        </p:txBody>
      </p:sp>
    </p:spTree>
    <p:extLst>
      <p:ext uri="{BB962C8B-B14F-4D97-AF65-F5344CB8AC3E}">
        <p14:creationId xmlns:p14="http://schemas.microsoft.com/office/powerpoint/2010/main" val="600498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11BF53-3535-4FE2-8653-D7964738C47C}" type="slidenum">
              <a:rPr lang="en-US" smtClean="0"/>
              <a:t>11</a:t>
            </a:fld>
            <a:endParaRPr lang="en-US"/>
          </a:p>
        </p:txBody>
      </p:sp>
    </p:spTree>
    <p:extLst>
      <p:ext uri="{BB962C8B-B14F-4D97-AF65-F5344CB8AC3E}">
        <p14:creationId xmlns:p14="http://schemas.microsoft.com/office/powerpoint/2010/main" val="1537128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1158213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819067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677820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a:blip r:embed="rId2"/>
          <a:stretch>
            <a:fillRect/>
          </a:stretch>
        </p:blipFill>
        <p:spPr>
          <a:xfrm>
            <a:off x="1966653" y="6306361"/>
            <a:ext cx="1621410" cy="487670"/>
          </a:xfrm>
          <a:prstGeom prst="rect">
            <a:avLst/>
          </a:prstGeom>
        </p:spPr>
      </p:pic>
      <p:pic>
        <p:nvPicPr>
          <p:cNvPr id="9" name="Picture 8"/>
          <p:cNvPicPr>
            <a:picLocks noChangeAspect="1"/>
          </p:cNvPicPr>
          <p:nvPr/>
        </p:nvPicPr>
        <p:blipFill>
          <a:blip r:embed="rId3"/>
          <a:stretch>
            <a:fillRect/>
          </a:stretch>
        </p:blipFill>
        <p:spPr>
          <a:xfrm>
            <a:off x="4470641" y="6249784"/>
            <a:ext cx="2896985" cy="428105"/>
          </a:xfrm>
          <a:prstGeom prst="rect">
            <a:avLst/>
          </a:prstGeom>
        </p:spPr>
      </p:pic>
      <p:pic>
        <p:nvPicPr>
          <p:cNvPr id="17" name="Picture 16"/>
          <p:cNvPicPr>
            <a:picLocks noChangeAspect="1"/>
          </p:cNvPicPr>
          <p:nvPr userDrawn="1"/>
        </p:nvPicPr>
        <p:blipFill>
          <a:blip r:embed="rId2"/>
          <a:stretch>
            <a:fillRect/>
          </a:stretch>
        </p:blipFill>
        <p:spPr>
          <a:xfrm>
            <a:off x="1966653" y="6306361"/>
            <a:ext cx="1621410" cy="487670"/>
          </a:xfrm>
          <a:prstGeom prst="rect">
            <a:avLst/>
          </a:prstGeom>
        </p:spPr>
      </p:pic>
      <p:pic>
        <p:nvPicPr>
          <p:cNvPr id="18" name="Picture 17"/>
          <p:cNvPicPr>
            <a:picLocks noChangeAspect="1"/>
          </p:cNvPicPr>
          <p:nvPr userDrawn="1"/>
        </p:nvPicPr>
        <p:blipFill>
          <a:blip r:embed="rId3"/>
          <a:stretch>
            <a:fillRect/>
          </a:stretch>
        </p:blipFill>
        <p:spPr>
          <a:xfrm>
            <a:off x="4470641" y="6249784"/>
            <a:ext cx="2896985" cy="428105"/>
          </a:xfrm>
          <a:prstGeom prst="rect">
            <a:avLst/>
          </a:prstGeom>
        </p:spPr>
      </p:pic>
    </p:spTree>
    <p:extLst>
      <p:ext uri="{BB962C8B-B14F-4D97-AF65-F5344CB8AC3E}">
        <p14:creationId xmlns:p14="http://schemas.microsoft.com/office/powerpoint/2010/main" val="294692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1"/>
          <p:cNvSpPr/>
          <p:nvPr userDrawn="1"/>
        </p:nvSpPr>
        <p:spPr>
          <a:xfrm>
            <a:off x="9835376" y="5965902"/>
            <a:ext cx="2274848" cy="846378"/>
          </a:xfrm>
          <a:prstGeom prst="round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9929159" y="6069848"/>
            <a:ext cx="2090155" cy="628654"/>
          </a:xfrm>
          <a:prstGeom prst="rect">
            <a:avLst/>
          </a:prstGeom>
        </p:spPr>
      </p:pic>
      <p:pic>
        <p:nvPicPr>
          <p:cNvPr id="8" name="Picture 7"/>
          <p:cNvPicPr>
            <a:picLocks noChangeAspect="1"/>
          </p:cNvPicPr>
          <p:nvPr userDrawn="1"/>
        </p:nvPicPr>
        <p:blipFill>
          <a:blip r:embed="rId3"/>
          <a:stretch>
            <a:fillRect/>
          </a:stretch>
        </p:blipFill>
        <p:spPr>
          <a:xfrm>
            <a:off x="4625476" y="6384175"/>
            <a:ext cx="2896985" cy="428105"/>
          </a:xfrm>
          <a:prstGeom prst="rect">
            <a:avLst/>
          </a:prstGeom>
        </p:spPr>
      </p:pic>
    </p:spTree>
    <p:extLst>
      <p:ext uri="{BB962C8B-B14F-4D97-AF65-F5344CB8AC3E}">
        <p14:creationId xmlns:p14="http://schemas.microsoft.com/office/powerpoint/2010/main" val="862713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704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181884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36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186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2272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45964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4410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9/8/2020</a:t>
            </a:fld>
            <a:endParaRPr lang="en-US" dirty="0"/>
          </a:p>
        </p:txBody>
      </p:sp>
    </p:spTree>
    <p:extLst>
      <p:ext uri="{BB962C8B-B14F-4D97-AF65-F5344CB8AC3E}">
        <p14:creationId xmlns:p14="http://schemas.microsoft.com/office/powerpoint/2010/main" val="1931515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1911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44841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3384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92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27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792398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312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stretch>
            <a:fillRect/>
          </a:stretch>
        </p:blipFill>
        <p:spPr>
          <a:xfrm>
            <a:off x="1966653" y="6306361"/>
            <a:ext cx="1621410" cy="487670"/>
          </a:xfrm>
          <a:prstGeom prst="rect">
            <a:avLst/>
          </a:prstGeom>
        </p:spPr>
      </p:pic>
      <p:pic>
        <p:nvPicPr>
          <p:cNvPr id="9" name="Picture 8"/>
          <p:cNvPicPr>
            <a:picLocks noChangeAspect="1"/>
          </p:cNvPicPr>
          <p:nvPr userDrawn="1"/>
        </p:nvPicPr>
        <p:blipFill>
          <a:blip r:embed="rId3"/>
          <a:stretch>
            <a:fillRect/>
          </a:stretch>
        </p:blipFill>
        <p:spPr>
          <a:xfrm>
            <a:off x="4470641" y="6249784"/>
            <a:ext cx="2896985" cy="4281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939E7-AA6F-4072-81B9-63307ED7C31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9380E4-DC6A-4FD7-A349-71DF142943A3}" type="slidenum">
              <a:rPr lang="en-US" smtClean="0"/>
              <a:t>‹#›</a:t>
            </a:fld>
            <a:endParaRPr lang="en-US" dirty="0"/>
          </a:p>
        </p:txBody>
      </p:sp>
    </p:spTree>
    <p:extLst>
      <p:ext uri="{BB962C8B-B14F-4D97-AF65-F5344CB8AC3E}">
        <p14:creationId xmlns:p14="http://schemas.microsoft.com/office/powerpoint/2010/main" val="263850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591075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1966031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53290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974580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832356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F81EC3-396E-4F7C-A42E-7669DE71BCAA}" type="datetimeFigureOut">
              <a:rPr lang="en-US" smtClean="0"/>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161777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F81EC3-396E-4F7C-A42E-7669DE71BCAA}" type="datetimeFigureOut">
              <a:rPr lang="en-US" smtClean="0"/>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516517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81EC3-396E-4F7C-A42E-7669DE71BCAA}" type="datetimeFigureOut">
              <a:rPr lang="en-US" smtClean="0"/>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613286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636422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393931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24182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632307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81EC3-396E-4F7C-A42E-7669DE71BCA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7794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F81EC3-396E-4F7C-A42E-7669DE71BCAA}" type="datetimeFigureOut">
              <a:rPr lang="en-US" smtClean="0"/>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185402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F81EC3-396E-4F7C-A42E-7669DE71BCAA}" type="datetimeFigureOut">
              <a:rPr lang="en-US" smtClean="0"/>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204213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81EC3-396E-4F7C-A42E-7669DE71BCAA}" type="datetimeFigureOut">
              <a:rPr lang="en-US" smtClean="0"/>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365046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423713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F81EC3-396E-4F7C-A42E-7669DE71BCA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581EB-4147-40B3-950D-32EA5C23493C}" type="slidenum">
              <a:rPr lang="en-US" smtClean="0"/>
              <a:t>‹#›</a:t>
            </a:fld>
            <a:endParaRPr lang="en-US"/>
          </a:p>
        </p:txBody>
      </p:sp>
    </p:spTree>
    <p:extLst>
      <p:ext uri="{BB962C8B-B14F-4D97-AF65-F5344CB8AC3E}">
        <p14:creationId xmlns:p14="http://schemas.microsoft.com/office/powerpoint/2010/main" val="427386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81EC3-396E-4F7C-A42E-7669DE71BCAA}" type="datetimeFigureOut">
              <a:rPr lang="en-US" smtClean="0"/>
              <a:t>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581EB-4147-40B3-950D-32EA5C23493C}" type="slidenum">
              <a:rPr lang="en-US" smtClean="0"/>
              <a:t>‹#›</a:t>
            </a:fld>
            <a:endParaRPr lang="en-US"/>
          </a:p>
        </p:txBody>
      </p:sp>
    </p:spTree>
    <p:extLst>
      <p:ext uri="{BB962C8B-B14F-4D97-AF65-F5344CB8AC3E}">
        <p14:creationId xmlns:p14="http://schemas.microsoft.com/office/powerpoint/2010/main" val="14622089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00034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49" r:id="rId17"/>
    <p:sldLayoutId id="2147483710"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81EC3-396E-4F7C-A42E-7669DE71BCAA}" type="datetimeFigureOut">
              <a:rPr lang="en-US" smtClean="0"/>
              <a:t>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581EB-4147-40B3-950D-32EA5C23493C}" type="slidenum">
              <a:rPr lang="en-US" smtClean="0"/>
              <a:t>‹#›</a:t>
            </a:fld>
            <a:endParaRPr lang="en-US"/>
          </a:p>
        </p:txBody>
      </p:sp>
    </p:spTree>
    <p:extLst>
      <p:ext uri="{BB962C8B-B14F-4D97-AF65-F5344CB8AC3E}">
        <p14:creationId xmlns:p14="http://schemas.microsoft.com/office/powerpoint/2010/main" val="3537905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corestandards.org/Math/Content/4/G/A/3/" TargetMode="External"/><Relationship Id="rId2" Type="http://schemas.openxmlformats.org/officeDocument/2006/relationships/hyperlink" Target="http://www.corestandards.org/Math/Content/2/G/A/1/"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corestandards.org/Math/Content/6/G/A/3/" TargetMode="External"/><Relationship Id="rId2" Type="http://schemas.openxmlformats.org/officeDocument/2006/relationships/hyperlink" Target="http://www.corestandards.org/Math/Content/5/G/A/2/" TargetMode="External"/><Relationship Id="rId1" Type="http://schemas.openxmlformats.org/officeDocument/2006/relationships/slideLayout" Target="../slideLayouts/slideLayout13.xml"/><Relationship Id="rId6" Type="http://schemas.openxmlformats.org/officeDocument/2006/relationships/hyperlink" Target="http://www.corestandards.org/Math/Content/HSF/IF/B/4/" TargetMode="External"/><Relationship Id="rId5" Type="http://schemas.openxmlformats.org/officeDocument/2006/relationships/hyperlink" Target="http://www.corestandards.org/Math/Content/8/F/B/5/" TargetMode="External"/><Relationship Id="rId4" Type="http://schemas.openxmlformats.org/officeDocument/2006/relationships/hyperlink" Target="http://www.corestandards.org/Math/Content/HSG/CO/A/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3.bin"/><Relationship Id="rId4" Type="http://schemas.openxmlformats.org/officeDocument/2006/relationships/image" Target="../media/image26.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39910" y="3282166"/>
            <a:ext cx="5243450" cy="171366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Mike Coleman, Mike Rosen,  </a:t>
            </a:r>
          </a:p>
          <a:p>
            <a:pPr marL="0" indent="0">
              <a:buNone/>
            </a:pPr>
            <a:r>
              <a:rPr lang="en-US" sz="2800" dirty="0"/>
              <a:t>and, Josh Coffee E.A.S.Y. LLC</a:t>
            </a:r>
          </a:p>
          <a:p>
            <a:pPr marL="0" indent="0">
              <a:buNone/>
            </a:pPr>
            <a:r>
              <a:rPr lang="en-US" sz="2800" dirty="0"/>
              <a:t>Burlington, VT</a:t>
            </a:r>
          </a:p>
          <a:p>
            <a:pPr marL="0" indent="0">
              <a:buNone/>
            </a:pPr>
            <a:endParaRPr lang="en-US" sz="2800" dirty="0"/>
          </a:p>
        </p:txBody>
      </p:sp>
      <p:sp>
        <p:nvSpPr>
          <p:cNvPr id="7" name="TextBox 6"/>
          <p:cNvSpPr txBox="1"/>
          <p:nvPr/>
        </p:nvSpPr>
        <p:spPr>
          <a:xfrm>
            <a:off x="1141528" y="4995829"/>
            <a:ext cx="5243450" cy="2092881"/>
          </a:xfrm>
          <a:prstGeom prst="rect">
            <a:avLst/>
          </a:prstGeom>
          <a:noFill/>
        </p:spPr>
        <p:txBody>
          <a:bodyPr wrap="square" rtlCol="0">
            <a:spAutoFit/>
          </a:bodyPr>
          <a:lstStyle/>
          <a:p>
            <a:r>
              <a:rPr lang="en-US" sz="1600" b="1" i="1" dirty="0">
                <a:solidFill>
                  <a:schemeClr val="accent2">
                    <a:lumMod val="75000"/>
                  </a:schemeClr>
                </a:solidFill>
              </a:rPr>
              <a:t>Tactile Graphics in Education and Careers</a:t>
            </a:r>
          </a:p>
          <a:p>
            <a:br>
              <a:rPr lang="en-US" sz="1600" b="1" i="1" dirty="0">
                <a:solidFill>
                  <a:schemeClr val="accent2">
                    <a:lumMod val="75000"/>
                  </a:schemeClr>
                </a:solidFill>
              </a:rPr>
            </a:br>
            <a:r>
              <a:rPr lang="en-US" sz="1600" b="1" i="1" dirty="0">
                <a:solidFill>
                  <a:schemeClr val="accent2">
                    <a:lumMod val="75000"/>
                  </a:schemeClr>
                </a:solidFill>
              </a:rPr>
              <a:t>October 11–12, 2018</a:t>
            </a:r>
          </a:p>
          <a:p>
            <a:br>
              <a:rPr lang="en-US" sz="1600" b="1" i="1" dirty="0">
                <a:solidFill>
                  <a:schemeClr val="accent2">
                    <a:lumMod val="75000"/>
                  </a:schemeClr>
                </a:solidFill>
              </a:rPr>
            </a:br>
            <a:r>
              <a:rPr lang="en-US" sz="1600" b="1" i="1" dirty="0">
                <a:solidFill>
                  <a:schemeClr val="accent2">
                    <a:lumMod val="75000"/>
                  </a:schemeClr>
                </a:solidFill>
              </a:rPr>
              <a:t>National Federation of the Blind Jernigan Institute</a:t>
            </a:r>
          </a:p>
          <a:p>
            <a:endParaRPr lang="en-US" sz="1600" b="1" i="1" dirty="0">
              <a:solidFill>
                <a:schemeClr val="accent2">
                  <a:lumMod val="75000"/>
                </a:schemeClr>
              </a:solidFill>
            </a:endParaRPr>
          </a:p>
          <a:p>
            <a:r>
              <a:rPr lang="en-US" sz="1600" b="1" i="1" dirty="0">
                <a:solidFill>
                  <a:schemeClr val="accent2">
                    <a:lumMod val="75000"/>
                  </a:schemeClr>
                </a:solidFill>
              </a:rPr>
              <a:t>Baltimore, MD</a:t>
            </a:r>
          </a:p>
          <a:p>
            <a:pPr>
              <a:spcAft>
                <a:spcPts val="1200"/>
              </a:spcAft>
            </a:pPr>
            <a:endParaRPr lang="en-US" dirty="0"/>
          </a:p>
        </p:txBody>
      </p:sp>
      <p:pic>
        <p:nvPicPr>
          <p:cNvPr id="3" name="Picture 2"/>
          <p:cNvPicPr>
            <a:picLocks noChangeAspect="1"/>
          </p:cNvPicPr>
          <p:nvPr/>
        </p:nvPicPr>
        <p:blipFill>
          <a:blip r:embed="rId3"/>
          <a:stretch>
            <a:fillRect/>
          </a:stretch>
        </p:blipFill>
        <p:spPr>
          <a:xfrm>
            <a:off x="410008" y="425734"/>
            <a:ext cx="9028176" cy="1676400"/>
          </a:xfrm>
          <a:prstGeom prst="rect">
            <a:avLst/>
          </a:prstGeom>
        </p:spPr>
      </p:pic>
      <p:pic>
        <p:nvPicPr>
          <p:cNvPr id="10" name="Picture 9"/>
          <p:cNvPicPr>
            <a:picLocks noChangeAspect="1"/>
          </p:cNvPicPr>
          <p:nvPr/>
        </p:nvPicPr>
        <p:blipFill>
          <a:blip r:embed="rId4"/>
          <a:stretch>
            <a:fillRect/>
          </a:stretch>
        </p:blipFill>
        <p:spPr>
          <a:xfrm>
            <a:off x="5594683" y="1631170"/>
            <a:ext cx="6357407" cy="3927249"/>
          </a:xfrm>
          <a:prstGeom prst="rect">
            <a:avLst/>
          </a:prstGeom>
        </p:spPr>
      </p:pic>
      <p:sp>
        <p:nvSpPr>
          <p:cNvPr id="4" name="Title 1"/>
          <p:cNvSpPr txBox="1">
            <a:spLocks/>
          </p:cNvSpPr>
          <p:nvPr/>
        </p:nvSpPr>
        <p:spPr>
          <a:xfrm>
            <a:off x="239910" y="608670"/>
            <a:ext cx="8276408" cy="26734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i="1" dirty="0">
              <a:solidFill>
                <a:schemeClr val="tx1"/>
              </a:solidFill>
            </a:endParaRPr>
          </a:p>
          <a:p>
            <a:endParaRPr lang="en-US" sz="4000" i="1" dirty="0">
              <a:solidFill>
                <a:schemeClr val="tx1"/>
              </a:solidFill>
            </a:endParaRPr>
          </a:p>
          <a:p>
            <a:r>
              <a:rPr lang="en-US" sz="3200" i="1" u="sng" dirty="0"/>
              <a:t>Interactive Tactile Graphics </a:t>
            </a:r>
          </a:p>
          <a:p>
            <a:r>
              <a:rPr lang="en-US" sz="3200" i="1" u="sng" dirty="0"/>
              <a:t>in preK-12 Education</a:t>
            </a:r>
            <a:endParaRPr lang="en-US" sz="3200" i="1" dirty="0">
              <a:solidFill>
                <a:schemeClr val="tx1"/>
              </a:solidFill>
            </a:endParaRPr>
          </a:p>
        </p:txBody>
      </p:sp>
      <p:pic>
        <p:nvPicPr>
          <p:cNvPr id="6" name="Picture 5">
            <a:extLst>
              <a:ext uri="{FF2B5EF4-FFF2-40B4-BE49-F238E27FC236}">
                <a16:creationId xmlns:a16="http://schemas.microsoft.com/office/drawing/2014/main" id="{965B7FEB-D1A0-4A22-8168-F8D19640ED05}"/>
              </a:ext>
            </a:extLst>
          </p:cNvPr>
          <p:cNvPicPr>
            <a:picLocks noChangeAspect="1"/>
          </p:cNvPicPr>
          <p:nvPr/>
        </p:nvPicPr>
        <p:blipFill>
          <a:blip r:embed="rId5"/>
          <a:stretch>
            <a:fillRect/>
          </a:stretch>
        </p:blipFill>
        <p:spPr>
          <a:xfrm>
            <a:off x="62536" y="5078219"/>
            <a:ext cx="1070726" cy="877443"/>
          </a:xfrm>
          <a:prstGeom prst="rect">
            <a:avLst/>
          </a:prstGeom>
        </p:spPr>
      </p:pic>
    </p:spTree>
    <p:extLst>
      <p:ext uri="{BB962C8B-B14F-4D97-AF65-F5344CB8AC3E}">
        <p14:creationId xmlns:p14="http://schemas.microsoft.com/office/powerpoint/2010/main" val="178482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815" y="335845"/>
            <a:ext cx="11417721" cy="8125301"/>
          </a:xfrm>
          <a:prstGeom prst="rect">
            <a:avLst/>
          </a:prstGeom>
        </p:spPr>
        <p:txBody>
          <a:bodyPr wrap="square">
            <a:spAutoFit/>
          </a:bodyPr>
          <a:lstStyle/>
          <a:p>
            <a:pPr indent="457200"/>
            <a:r>
              <a:rPr lang="en-US" sz="2400" dirty="0">
                <a:solidFill>
                  <a:srgbClr val="000000"/>
                </a:solidFill>
                <a:latin typeface="Arial" panose="020B0604020202020204" pitchFamily="34" charset="0"/>
              </a:rPr>
              <a:t>BE IT RESOLVED by the National Federation of the Blind in Convention assembled this fifth day of July, 2013, in the city of Orlando, Florida, that this organization urge colleges and universities to revamp their curricula for teachers of blind students to require them to demonstrate competencies in both Braille and the graphic aspects of tactile fluency; and</a:t>
            </a:r>
            <a:endParaRPr lang="en-US" sz="2400" dirty="0"/>
          </a:p>
          <a:p>
            <a:pPr indent="457200"/>
            <a:br>
              <a:rPr lang="en-US" sz="2400" dirty="0"/>
            </a:br>
            <a:r>
              <a:rPr lang="en-US" sz="2400" dirty="0">
                <a:solidFill>
                  <a:srgbClr val="000000"/>
                </a:solidFill>
                <a:latin typeface="Arial" panose="020B0604020202020204" pitchFamily="34" charset="0"/>
              </a:rPr>
              <a:t>BE IT FURTHER RESOLVED that we urge the instruction in tactile fluency for all blind children to begin at the earliest possible age; and </a:t>
            </a:r>
            <a:endParaRPr lang="en-US" sz="2400" dirty="0"/>
          </a:p>
          <a:p>
            <a:br>
              <a:rPr lang="en-US" sz="2400" dirty="0"/>
            </a:br>
            <a:r>
              <a:rPr lang="en-US" sz="2400" dirty="0">
                <a:solidFill>
                  <a:srgbClr val="000000"/>
                </a:solidFill>
                <a:latin typeface="Arial" panose="020B0604020202020204" pitchFamily="34" charset="0"/>
              </a:rPr>
              <a:t>BE IT FURTHER RESOLVED that this organization urge rehabilitation agencies serving the blind to provide their counselors with a thorough appreciation of the need for tactile fluency and up-to-date information about the latest tactile fluency devices and techniques.</a:t>
            </a:r>
            <a:r>
              <a:rPr lang="en-US" dirty="0"/>
              <a:t> </a:t>
            </a:r>
          </a:p>
          <a:p>
            <a:endParaRPr lang="en-US" dirty="0"/>
          </a:p>
          <a:p>
            <a:r>
              <a:rPr lang="en-US" sz="2400" dirty="0"/>
              <a:t>BE IT FURTHER RESOLVED that we continue to work with companies and interested parties in the development of more advanced </a:t>
            </a:r>
          </a:p>
          <a:p>
            <a:r>
              <a:rPr lang="en-US" sz="2400" dirty="0"/>
              <a:t>tactile fluency tools.</a:t>
            </a:r>
          </a:p>
          <a:p>
            <a:br>
              <a:rPr lang="en-US" sz="2400" dirty="0"/>
            </a:br>
            <a:endParaRPr lang="en-US" sz="2400" dirty="0">
              <a:solidFill>
                <a:srgbClr val="000000"/>
              </a:solidFill>
              <a:latin typeface="Arial" panose="020B0604020202020204" pitchFamily="34" charset="0"/>
            </a:endParaRPr>
          </a:p>
          <a:p>
            <a:pPr indent="457200"/>
            <a:endParaRPr lang="en-US" sz="2400" dirty="0">
              <a:solidFill>
                <a:srgbClr val="000000"/>
              </a:solidFill>
              <a:latin typeface="Arial" panose="020B0604020202020204" pitchFamily="34" charset="0"/>
            </a:endParaRPr>
          </a:p>
          <a:p>
            <a:pPr indent="457200"/>
            <a:br>
              <a:rPr lang="en-US" sz="2400" dirty="0"/>
            </a:br>
            <a:endParaRPr lang="en-US" sz="2400" dirty="0"/>
          </a:p>
        </p:txBody>
      </p:sp>
    </p:spTree>
    <p:extLst>
      <p:ext uri="{BB962C8B-B14F-4D97-AF65-F5344CB8AC3E}">
        <p14:creationId xmlns:p14="http://schemas.microsoft.com/office/powerpoint/2010/main" val="267425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0262" y="252314"/>
            <a:ext cx="10380307" cy="765781"/>
          </a:xfrm>
          <a:solidFill>
            <a:schemeClr val="bg1"/>
          </a:solidFill>
        </p:spPr>
        <p:txBody>
          <a:bodyPr>
            <a:normAutofit fontScale="90000"/>
          </a:bodyPr>
          <a:lstStyle/>
          <a:p>
            <a:r>
              <a:rPr lang="en-US" dirty="0"/>
              <a:t>Freehand Tactile Raised Line Drawing – an Introduction</a:t>
            </a:r>
          </a:p>
        </p:txBody>
      </p:sp>
      <p:sp>
        <p:nvSpPr>
          <p:cNvPr id="3" name="Content Placeholder 2"/>
          <p:cNvSpPr>
            <a:spLocks noGrp="1"/>
          </p:cNvSpPr>
          <p:nvPr>
            <p:ph idx="4294967295"/>
          </p:nvPr>
        </p:nvSpPr>
        <p:spPr>
          <a:xfrm>
            <a:off x="120584" y="943871"/>
            <a:ext cx="9155391" cy="3880773"/>
          </a:xfrm>
        </p:spPr>
        <p:txBody>
          <a:bodyPr>
            <a:normAutofit/>
          </a:bodyPr>
          <a:lstStyle/>
          <a:p>
            <a:pPr>
              <a:lnSpc>
                <a:spcPct val="150000"/>
              </a:lnSpc>
              <a:spcBef>
                <a:spcPts val="0"/>
              </a:spcBef>
            </a:pPr>
            <a:r>
              <a:rPr lang="en-US" b="1" dirty="0"/>
              <a:t>Why do you use Freehand Tactile Drawing</a:t>
            </a:r>
            <a:r>
              <a:rPr lang="en-US" dirty="0"/>
              <a:t>?</a:t>
            </a:r>
          </a:p>
          <a:p>
            <a:pPr marL="0" indent="0">
              <a:lnSpc>
                <a:spcPct val="150000"/>
              </a:lnSpc>
              <a:spcBef>
                <a:spcPts val="0"/>
              </a:spcBef>
              <a:buNone/>
            </a:pPr>
            <a:r>
              <a:rPr lang="en-US" dirty="0"/>
              <a:t>Examples ahead ….</a:t>
            </a:r>
          </a:p>
          <a:p>
            <a:pPr>
              <a:lnSpc>
                <a:spcPct val="150000"/>
              </a:lnSpc>
              <a:spcBef>
                <a:spcPts val="0"/>
              </a:spcBef>
            </a:pPr>
            <a:r>
              <a:rPr lang="en-US" b="1" dirty="0"/>
              <a:t>When should students be introduced to Freehand Tactile Drawing?</a:t>
            </a:r>
          </a:p>
          <a:p>
            <a:pPr marL="457200" lvl="1" indent="0">
              <a:lnSpc>
                <a:spcPct val="150000"/>
              </a:lnSpc>
              <a:spcBef>
                <a:spcPts val="0"/>
              </a:spcBef>
              <a:buNone/>
            </a:pPr>
            <a:r>
              <a:rPr lang="en-US" sz="1800" dirty="0"/>
              <a:t>Early, and earlier.</a:t>
            </a:r>
            <a:endParaRPr lang="en-US" dirty="0"/>
          </a:p>
          <a:p>
            <a:pPr>
              <a:lnSpc>
                <a:spcPct val="150000"/>
              </a:lnSpc>
              <a:spcBef>
                <a:spcPts val="0"/>
              </a:spcBef>
            </a:pPr>
            <a:r>
              <a:rPr lang="en-US" b="1" dirty="0"/>
              <a:t>Manual Drawing devices: </a:t>
            </a:r>
            <a:r>
              <a:rPr lang="en-US" dirty="0" err="1"/>
              <a:t>inTACT</a:t>
            </a:r>
            <a:r>
              <a:rPr lang="en-US" dirty="0"/>
              <a:t> Sketchpad, </a:t>
            </a:r>
          </a:p>
          <a:p>
            <a:pPr marL="0" indent="0">
              <a:lnSpc>
                <a:spcPct val="150000"/>
              </a:lnSpc>
              <a:spcBef>
                <a:spcPts val="0"/>
              </a:spcBef>
              <a:buNone/>
            </a:pPr>
            <a:r>
              <a:rPr lang="en-US" dirty="0"/>
              <a:t>APH Draftsman, </a:t>
            </a:r>
            <a:r>
              <a:rPr lang="en-US" dirty="0" err="1"/>
              <a:t>TactiPad</a:t>
            </a:r>
            <a:r>
              <a:rPr lang="en-US" dirty="0"/>
              <a:t>, the Blackboard, the Sewell Kit</a:t>
            </a:r>
          </a:p>
          <a:p>
            <a:pPr lvl="1">
              <a:lnSpc>
                <a:spcPct val="150000"/>
              </a:lnSpc>
              <a:spcBef>
                <a:spcPts val="0"/>
              </a:spcBef>
            </a:pPr>
            <a:r>
              <a:rPr lang="en-US" sz="1800" dirty="0"/>
              <a:t>Tactile Drawing Tools – rulers, compasses, etc.</a:t>
            </a:r>
          </a:p>
          <a:p>
            <a:pPr lvl="1">
              <a:lnSpc>
                <a:spcPct val="150000"/>
              </a:lnSpc>
              <a:spcBef>
                <a:spcPts val="0"/>
              </a:spcBef>
            </a:pPr>
            <a:r>
              <a:rPr lang="en-US" sz="1800" dirty="0"/>
              <a:t>User Friendly (Particularly young children)</a:t>
            </a:r>
          </a:p>
          <a:p>
            <a:pPr lvl="1">
              <a:lnSpc>
                <a:spcPct val="150000"/>
              </a:lnSpc>
              <a:spcBef>
                <a:spcPts val="0"/>
              </a:spcBef>
            </a:pPr>
            <a:r>
              <a:rPr lang="en-US" sz="1800" dirty="0"/>
              <a:t>Useful for developing </a:t>
            </a:r>
            <a:r>
              <a:rPr lang="en-US" sz="1800" i="1" dirty="0"/>
              <a:t>Tactile Fluency</a:t>
            </a:r>
          </a:p>
          <a:p>
            <a:pPr lvl="1">
              <a:lnSpc>
                <a:spcPct val="150000"/>
              </a:lnSpc>
            </a:pPr>
            <a:endParaRPr lang="en-US" dirty="0"/>
          </a:p>
          <a:p>
            <a:pPr marL="457200" lvl="1" indent="0">
              <a:lnSpc>
                <a:spcPct val="150000"/>
              </a:lnSpc>
              <a:buNone/>
            </a:pPr>
            <a:endParaRPr lang="en-US" dirty="0"/>
          </a:p>
          <a:p>
            <a:pPr marL="914400" lvl="2" indent="0">
              <a:lnSpc>
                <a:spcPct val="150000"/>
              </a:lnSpc>
              <a:buNone/>
            </a:pP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656" y="2696066"/>
            <a:ext cx="5818544" cy="3243511"/>
          </a:xfrm>
          <a:prstGeom prst="rect">
            <a:avLst/>
          </a:prstGeom>
          <a:noFill/>
          <a:ln w="1905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9577" y="5516201"/>
            <a:ext cx="7796875" cy="646331"/>
          </a:xfrm>
          <a:prstGeom prst="rect">
            <a:avLst/>
          </a:prstGeom>
          <a:solidFill>
            <a:schemeClr val="bg1"/>
          </a:solidFill>
          <a:ln>
            <a:solidFill>
              <a:schemeClr val="accent1"/>
            </a:solidFill>
          </a:ln>
        </p:spPr>
        <p:txBody>
          <a:bodyPr wrap="square" rtlCol="0">
            <a:spAutoFit/>
          </a:bodyPr>
          <a:lstStyle/>
          <a:p>
            <a:r>
              <a:rPr lang="en-US" dirty="0"/>
              <a:t>Figure 1: E.A.S.Y. </a:t>
            </a:r>
            <a:r>
              <a:rPr lang="en-US" dirty="0" err="1"/>
              <a:t>inTACT</a:t>
            </a:r>
            <a:r>
              <a:rPr lang="en-US" dirty="0"/>
              <a:t> Sketchpad with a typical freehand raised-line sketch – </a:t>
            </a:r>
            <a:r>
              <a:rPr lang="en-US" b="1" dirty="0"/>
              <a:t>two stick figures and a cat</a:t>
            </a:r>
            <a:r>
              <a:rPr lang="en-US" dirty="0"/>
              <a:t>.</a:t>
            </a:r>
          </a:p>
        </p:txBody>
      </p:sp>
    </p:spTree>
    <p:extLst>
      <p:ext uri="{BB962C8B-B14F-4D97-AF65-F5344CB8AC3E}">
        <p14:creationId xmlns:p14="http://schemas.microsoft.com/office/powerpoint/2010/main" val="2655240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261" y="762455"/>
            <a:ext cx="11727970" cy="5262979"/>
          </a:xfrm>
          <a:prstGeom prst="rect">
            <a:avLst/>
          </a:prstGeom>
          <a:solidFill>
            <a:schemeClr val="bg1"/>
          </a:solidFill>
        </p:spPr>
        <p:txBody>
          <a:bodyPr wrap="square">
            <a:spAutoFit/>
          </a:bodyPr>
          <a:lstStyle/>
          <a:p>
            <a:pPr marL="457200" indent="-457200">
              <a:lnSpc>
                <a:spcPct val="150000"/>
              </a:lnSpc>
              <a:buFont typeface="Arial" panose="020B0604020202020204" pitchFamily="34" charset="0"/>
              <a:buChar char="•"/>
            </a:pPr>
            <a:r>
              <a:rPr lang="en-US" sz="2800" dirty="0">
                <a:solidFill>
                  <a:srgbClr val="222222"/>
                </a:solidFill>
              </a:rPr>
              <a:t>Being able to express oneself graphically or pictorially –- </a:t>
            </a:r>
            <a:r>
              <a:rPr lang="en-US" sz="2800" b="1" dirty="0">
                <a:solidFill>
                  <a:srgbClr val="222222"/>
                </a:solidFill>
              </a:rPr>
              <a:t>in the simplest and most general sense of using purposefully organized lines on paper to communicate information without words </a:t>
            </a:r>
            <a:r>
              <a:rPr lang="en-US" sz="2800" dirty="0">
                <a:solidFill>
                  <a:srgbClr val="222222"/>
                </a:solidFill>
              </a:rPr>
              <a:t>–- can be a </a:t>
            </a:r>
            <a:r>
              <a:rPr lang="en-US" sz="2800" u="sng" dirty="0">
                <a:solidFill>
                  <a:srgbClr val="222222"/>
                </a:solidFill>
              </a:rPr>
              <a:t>useful and powerful skill</a:t>
            </a:r>
            <a:r>
              <a:rPr lang="en-US" sz="2800" dirty="0">
                <a:solidFill>
                  <a:srgbClr val="222222"/>
                </a:solidFill>
              </a:rPr>
              <a:t>.  </a:t>
            </a:r>
          </a:p>
          <a:p>
            <a:pPr marL="457200" indent="-457200">
              <a:lnSpc>
                <a:spcPct val="150000"/>
              </a:lnSpc>
              <a:buFont typeface="Arial" panose="020B0604020202020204" pitchFamily="34" charset="0"/>
              <a:buChar char="•"/>
            </a:pPr>
            <a:r>
              <a:rPr lang="en-US" sz="2800" b="1" dirty="0"/>
              <a:t>Freehand drawing</a:t>
            </a:r>
            <a:r>
              <a:rPr lang="en-US" sz="2800" dirty="0"/>
              <a:t>  - one of the most ubiquitous and oldest modes of ‘graphical’, non-verbal communication, nearly essential for expressing ideas from the simplest to the most complicated, in any activity.  </a:t>
            </a:r>
            <a:r>
              <a:rPr lang="en-US" sz="2800" b="1" dirty="0">
                <a:highlight>
                  <a:srgbClr val="FFFF00"/>
                </a:highlight>
              </a:rPr>
              <a:t>Cave drawing -&gt; tablet PC</a:t>
            </a:r>
            <a:r>
              <a:rPr lang="en-US" sz="2800" dirty="0"/>
              <a:t>!</a:t>
            </a:r>
          </a:p>
        </p:txBody>
      </p:sp>
      <p:sp>
        <p:nvSpPr>
          <p:cNvPr id="3" name="Rectangle 2"/>
          <p:cNvSpPr/>
          <p:nvPr/>
        </p:nvSpPr>
        <p:spPr>
          <a:xfrm>
            <a:off x="2385073" y="116124"/>
            <a:ext cx="6917086" cy="646331"/>
          </a:xfrm>
          <a:prstGeom prst="rect">
            <a:avLst/>
          </a:prstGeom>
        </p:spPr>
        <p:txBody>
          <a:bodyPr wrap="none">
            <a:spAutoFit/>
          </a:bodyPr>
          <a:lstStyle/>
          <a:p>
            <a:r>
              <a:rPr lang="en-US" sz="3600" b="1" dirty="0">
                <a:solidFill>
                  <a:schemeClr val="accent1"/>
                </a:solidFill>
              </a:rPr>
              <a:t>Why Freehand Tactile Drawing</a:t>
            </a:r>
            <a:r>
              <a:rPr lang="en-US" sz="3600" dirty="0">
                <a:solidFill>
                  <a:schemeClr val="accent1"/>
                </a:solidFill>
              </a:rPr>
              <a:t>?</a:t>
            </a:r>
          </a:p>
        </p:txBody>
      </p:sp>
    </p:spTree>
    <p:extLst>
      <p:ext uri="{BB962C8B-B14F-4D97-AF65-F5344CB8AC3E}">
        <p14:creationId xmlns:p14="http://schemas.microsoft.com/office/powerpoint/2010/main" val="417650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06741" y="1684422"/>
            <a:ext cx="9298996" cy="3622869"/>
          </a:xfrm>
          <a:prstGeom prst="rect">
            <a:avLst/>
          </a:prstGeom>
          <a:solidFill>
            <a:srgbClr val="FFFF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FF00"/>
              </a:highlight>
              <a:latin typeface="Arial" charset="0"/>
            </a:endParaRPr>
          </a:p>
        </p:txBody>
      </p:sp>
      <p:sp>
        <p:nvSpPr>
          <p:cNvPr id="3" name="Content Placeholder 2"/>
          <p:cNvSpPr txBox="1">
            <a:spLocks/>
          </p:cNvSpPr>
          <p:nvPr/>
        </p:nvSpPr>
        <p:spPr>
          <a:xfrm>
            <a:off x="506741" y="-231303"/>
            <a:ext cx="10398352" cy="41148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a:p>
        </p:txBody>
      </p:sp>
      <p:sp>
        <p:nvSpPr>
          <p:cNvPr id="4" name="Rectangle 3"/>
          <p:cNvSpPr/>
          <p:nvPr/>
        </p:nvSpPr>
        <p:spPr>
          <a:xfrm>
            <a:off x="506741" y="379181"/>
            <a:ext cx="10100630" cy="5509200"/>
          </a:xfrm>
          <a:prstGeom prst="rect">
            <a:avLst/>
          </a:prstGeom>
        </p:spPr>
        <p:txBody>
          <a:bodyPr wrap="square">
            <a:spAutoFit/>
          </a:bodyPr>
          <a:lstStyle/>
          <a:p>
            <a:r>
              <a:rPr lang="en-US" sz="3600" b="1" dirty="0">
                <a:solidFill>
                  <a:schemeClr val="accent2"/>
                </a:solidFill>
              </a:rPr>
              <a:t>In everyday life, </a:t>
            </a:r>
            <a:r>
              <a:rPr lang="en-US" sz="3600" b="1" i="1" u="sng" dirty="0">
                <a:solidFill>
                  <a:schemeClr val="accent2"/>
                </a:solidFill>
              </a:rPr>
              <a:t>science </a:t>
            </a:r>
            <a:r>
              <a:rPr lang="en-US" sz="3600" b="1" dirty="0">
                <a:solidFill>
                  <a:schemeClr val="accent2"/>
                </a:solidFill>
              </a:rPr>
              <a:t>, </a:t>
            </a:r>
            <a:r>
              <a:rPr lang="en-US" sz="3600" b="1" i="1" u="sng" dirty="0">
                <a:solidFill>
                  <a:schemeClr val="accent2"/>
                </a:solidFill>
              </a:rPr>
              <a:t>math</a:t>
            </a:r>
            <a:r>
              <a:rPr lang="en-US" sz="3600" b="1" dirty="0">
                <a:solidFill>
                  <a:schemeClr val="accent2"/>
                </a:solidFill>
              </a:rPr>
              <a:t>, design, engineering, art - </a:t>
            </a:r>
            <a:r>
              <a:rPr lang="en-US" sz="3600" b="1" u="sng" dirty="0"/>
              <a:t>drawing is for</a:t>
            </a:r>
            <a:r>
              <a:rPr lang="en-US" sz="3600" dirty="0">
                <a:solidFill>
                  <a:schemeClr val="accent2"/>
                </a:solidFill>
              </a:rPr>
              <a:t>:</a:t>
            </a:r>
          </a:p>
          <a:p>
            <a:endParaRPr lang="en-US" sz="2800" dirty="0"/>
          </a:p>
          <a:p>
            <a:pPr marL="457200" indent="-457200">
              <a:lnSpc>
                <a:spcPct val="150000"/>
              </a:lnSpc>
              <a:buFont typeface="Arial" panose="020B0604020202020204" pitchFamily="34" charset="0"/>
              <a:buChar char="•"/>
            </a:pPr>
            <a:r>
              <a:rPr lang="en-US" sz="2800" b="1" i="1" u="sng" dirty="0"/>
              <a:t>Depiction</a:t>
            </a:r>
            <a:r>
              <a:rPr lang="en-US" sz="2800" dirty="0"/>
              <a:t>  of what of what one perceives or imagines</a:t>
            </a:r>
          </a:p>
          <a:p>
            <a:pPr marL="457200" indent="-457200">
              <a:lnSpc>
                <a:spcPct val="150000"/>
              </a:lnSpc>
              <a:buFont typeface="Arial" panose="020B0604020202020204" pitchFamily="34" charset="0"/>
              <a:buChar char="•"/>
            </a:pPr>
            <a:r>
              <a:rPr lang="en-US" sz="2800" b="1" i="1" u="sng" dirty="0"/>
              <a:t>Communication</a:t>
            </a:r>
            <a:r>
              <a:rPr lang="en-US" sz="2800" dirty="0"/>
              <a:t> of ideas and information</a:t>
            </a:r>
          </a:p>
          <a:p>
            <a:pPr marL="457200" indent="-457200">
              <a:lnSpc>
                <a:spcPct val="150000"/>
              </a:lnSpc>
              <a:buFont typeface="Arial" panose="020B0604020202020204" pitchFamily="34" charset="0"/>
              <a:buChar char="•"/>
            </a:pPr>
            <a:r>
              <a:rPr lang="en-US" sz="2800" b="1" i="1" u="sng" dirty="0"/>
              <a:t>Understanding</a:t>
            </a:r>
            <a:r>
              <a:rPr lang="en-US" sz="2800" dirty="0"/>
              <a:t> a problem</a:t>
            </a:r>
          </a:p>
          <a:p>
            <a:pPr marL="457200" indent="-457200">
              <a:lnSpc>
                <a:spcPct val="150000"/>
              </a:lnSpc>
              <a:buFont typeface="Arial" panose="020B0604020202020204" pitchFamily="34" charset="0"/>
              <a:buChar char="•"/>
            </a:pPr>
            <a:r>
              <a:rPr lang="en-US" sz="2800" b="1" i="1" u="sng" dirty="0"/>
              <a:t>Analysis, interpretation </a:t>
            </a:r>
            <a:r>
              <a:rPr lang="en-US" sz="2800" dirty="0"/>
              <a:t>of data</a:t>
            </a:r>
            <a:endParaRPr lang="en-US" sz="2800" b="1" i="1" u="sng" dirty="0"/>
          </a:p>
          <a:p>
            <a:pPr marL="457200" indent="-457200">
              <a:lnSpc>
                <a:spcPct val="150000"/>
              </a:lnSpc>
              <a:buFont typeface="Arial" panose="020B0604020202020204" pitchFamily="34" charset="0"/>
              <a:buChar char="•"/>
            </a:pPr>
            <a:r>
              <a:rPr lang="en-US" sz="2800" b="1" i="1" u="sng" dirty="0"/>
              <a:t>Enhancement</a:t>
            </a:r>
            <a:r>
              <a:rPr lang="en-US" sz="2800" dirty="0"/>
              <a:t> of the </a:t>
            </a:r>
            <a:r>
              <a:rPr lang="en-US" sz="2800" i="1" dirty="0"/>
              <a:t>creative process in general, etc.</a:t>
            </a:r>
          </a:p>
          <a:p>
            <a:pPr>
              <a:lnSpc>
                <a:spcPct val="150000"/>
              </a:lnSpc>
            </a:pPr>
            <a:r>
              <a:rPr lang="en-US" sz="2800" i="1" dirty="0"/>
              <a:t>But, also - pleasure, relaxation, meditation, agitation … </a:t>
            </a:r>
          </a:p>
        </p:txBody>
      </p:sp>
    </p:spTree>
    <p:extLst>
      <p:ext uri="{BB962C8B-B14F-4D97-AF65-F5344CB8AC3E}">
        <p14:creationId xmlns:p14="http://schemas.microsoft.com/office/powerpoint/2010/main" val="70280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387314141"/>
              </p:ext>
            </p:extLst>
          </p:nvPr>
        </p:nvGraphicFramePr>
        <p:xfrm>
          <a:off x="103197" y="183344"/>
          <a:ext cx="4862225" cy="6292870"/>
        </p:xfrm>
        <a:graphic>
          <a:graphicData uri="http://schemas.openxmlformats.org/presentationml/2006/ole">
            <mc:AlternateContent xmlns:mc="http://schemas.openxmlformats.org/markup-compatibility/2006">
              <mc:Choice xmlns:v="urn:schemas-microsoft-com:vml" Requires="v">
                <p:oleObj spid="_x0000_s1125" name="Acrobat Document" r:id="rId3" imgW="5829300" imgH="7543800" progId="Acrobat.Document.DC">
                  <p:embed/>
                </p:oleObj>
              </mc:Choice>
              <mc:Fallback>
                <p:oleObj name="Acrobat Document" r:id="rId3" imgW="5829300" imgH="7543800" progId="Acrobat.Document.DC">
                  <p:embed/>
                  <p:pic>
                    <p:nvPicPr>
                      <p:cNvPr id="26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97" y="183344"/>
                        <a:ext cx="4862225" cy="6292870"/>
                      </a:xfrm>
                      <a:prstGeom prst="rect">
                        <a:avLst/>
                      </a:prstGeom>
                      <a:noFill/>
                      <a:ln>
                        <a:noFill/>
                      </a:ln>
                      <a:effectLst/>
                    </p:spPr>
                  </p:pic>
                </p:oleObj>
              </mc:Fallback>
            </mc:AlternateContent>
          </a:graphicData>
        </a:graphic>
      </p:graphicFrame>
      <p:sp>
        <p:nvSpPr>
          <p:cNvPr id="3" name="TextBox 2"/>
          <p:cNvSpPr txBox="1"/>
          <p:nvPr/>
        </p:nvSpPr>
        <p:spPr>
          <a:xfrm>
            <a:off x="5304787" y="183344"/>
            <a:ext cx="6629400" cy="1384995"/>
          </a:xfrm>
          <a:prstGeom prst="rect">
            <a:avLst/>
          </a:prstGeom>
          <a:solidFill>
            <a:schemeClr val="bg1"/>
          </a:solidFill>
        </p:spPr>
        <p:txBody>
          <a:bodyPr wrap="square" rtlCol="0">
            <a:spAutoFit/>
          </a:bodyPr>
          <a:lstStyle/>
          <a:p>
            <a:r>
              <a:rPr lang="en-US" sz="2800" dirty="0"/>
              <a:t>Ex.: Drawing for Mechanical Engineering problem solving: </a:t>
            </a:r>
            <a:r>
              <a:rPr lang="en-US" sz="2800" b="1" dirty="0"/>
              <a:t>Free Body Diagrams – interactive exercise</a:t>
            </a:r>
          </a:p>
        </p:txBody>
      </p:sp>
    </p:spTree>
    <p:extLst>
      <p:ext uri="{BB962C8B-B14F-4D97-AF65-F5344CB8AC3E}">
        <p14:creationId xmlns:p14="http://schemas.microsoft.com/office/powerpoint/2010/main" val="3384423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412960" y="1738031"/>
            <a:ext cx="5953911" cy="4594371"/>
          </a:xfrm>
          <a:prstGeom prst="rect">
            <a:avLst/>
          </a:prstGeom>
        </p:spPr>
      </p:pic>
      <p:sp>
        <p:nvSpPr>
          <p:cNvPr id="2" name="TextBox 1"/>
          <p:cNvSpPr txBox="1"/>
          <p:nvPr/>
        </p:nvSpPr>
        <p:spPr>
          <a:xfrm>
            <a:off x="93113" y="150164"/>
            <a:ext cx="11511282" cy="1200329"/>
          </a:xfrm>
          <a:prstGeom prst="rect">
            <a:avLst/>
          </a:prstGeom>
          <a:solidFill>
            <a:schemeClr val="bg1"/>
          </a:solidFill>
        </p:spPr>
        <p:txBody>
          <a:bodyPr wrap="square" rtlCol="0">
            <a:spAutoFit/>
          </a:bodyPr>
          <a:lstStyle/>
          <a:p>
            <a:r>
              <a:rPr lang="en-US" sz="3600" dirty="0">
                <a:solidFill>
                  <a:schemeClr val="accent1"/>
                </a:solidFill>
              </a:rPr>
              <a:t>Ex.: Freehand drawing for engineering analysis and design</a:t>
            </a:r>
            <a:endParaRPr lang="en-US" sz="3600" b="1" dirty="0">
              <a:solidFill>
                <a:schemeClr val="accent1"/>
              </a:solidFill>
            </a:endParaRPr>
          </a:p>
        </p:txBody>
      </p:sp>
      <p:pic>
        <p:nvPicPr>
          <p:cNvPr id="4" name="Picture 3"/>
          <p:cNvPicPr>
            <a:picLocks noChangeAspect="1"/>
          </p:cNvPicPr>
          <p:nvPr/>
        </p:nvPicPr>
        <p:blipFill>
          <a:blip r:embed="rId3"/>
          <a:stretch>
            <a:fillRect/>
          </a:stretch>
        </p:blipFill>
        <p:spPr>
          <a:xfrm>
            <a:off x="177955" y="1518319"/>
            <a:ext cx="3423205" cy="4922196"/>
          </a:xfrm>
          <a:prstGeom prst="rect">
            <a:avLst/>
          </a:prstGeom>
        </p:spPr>
      </p:pic>
      <p:sp>
        <p:nvSpPr>
          <p:cNvPr id="14" name="TextBox 13"/>
          <p:cNvSpPr txBox="1"/>
          <p:nvPr/>
        </p:nvSpPr>
        <p:spPr>
          <a:xfrm>
            <a:off x="3762965" y="750328"/>
            <a:ext cx="7702413" cy="1384995"/>
          </a:xfrm>
          <a:prstGeom prst="rect">
            <a:avLst/>
          </a:prstGeom>
          <a:noFill/>
        </p:spPr>
        <p:txBody>
          <a:bodyPr wrap="square" rtlCol="0">
            <a:spAutoFit/>
          </a:bodyPr>
          <a:lstStyle/>
          <a:p>
            <a:r>
              <a:rPr lang="en-US" sz="2800" b="1" u="sng" dirty="0"/>
              <a:t>Tactile Graphics Ruler Design</a:t>
            </a:r>
            <a:r>
              <a:rPr lang="en-US" sz="2800" dirty="0"/>
              <a:t>: Margaret Edwards, Susan Osterhaus, Scott Kelley(TSBVI) and EASY ….</a:t>
            </a:r>
          </a:p>
        </p:txBody>
      </p:sp>
    </p:spTree>
    <p:extLst>
      <p:ext uri="{BB962C8B-B14F-4D97-AF65-F5344CB8AC3E}">
        <p14:creationId xmlns:p14="http://schemas.microsoft.com/office/powerpoint/2010/main" val="80226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674" y="263286"/>
            <a:ext cx="11171917" cy="1200329"/>
          </a:xfrm>
          <a:prstGeom prst="rect">
            <a:avLst/>
          </a:prstGeom>
          <a:noFill/>
        </p:spPr>
        <p:txBody>
          <a:bodyPr wrap="square" rtlCol="0">
            <a:spAutoFit/>
          </a:bodyPr>
          <a:lstStyle/>
          <a:p>
            <a:r>
              <a:rPr lang="en-US" sz="3600" dirty="0"/>
              <a:t>Ex.: Freehand drawing skills -&gt; automated  drawing tools for engineering analysis and design</a:t>
            </a:r>
            <a:endParaRPr lang="en-US" sz="3600" b="1" dirty="0"/>
          </a:p>
        </p:txBody>
      </p:sp>
      <p:pic>
        <p:nvPicPr>
          <p:cNvPr id="3" name="Picture 5" descr="Z:\walker3D_curved\walker3D_curved_matlab\walker3D\walker3D.jpg"/>
          <p:cNvPicPr>
            <a:picLocks noChangeAspect="1" noChangeArrowheads="1"/>
          </p:cNvPicPr>
          <p:nvPr/>
        </p:nvPicPr>
        <p:blipFill>
          <a:blip r:embed="rId2" cstate="print"/>
          <a:srcRect/>
          <a:stretch>
            <a:fillRect/>
          </a:stretch>
        </p:blipFill>
        <p:spPr bwMode="auto">
          <a:xfrm>
            <a:off x="7907016" y="2546748"/>
            <a:ext cx="4284984" cy="3213739"/>
          </a:xfrm>
          <a:prstGeom prst="rect">
            <a:avLst/>
          </a:prstGeom>
          <a:noFill/>
        </p:spPr>
      </p:pic>
      <p:pic>
        <p:nvPicPr>
          <p:cNvPr id="4" name="Picture 5" descr="tink_real2"/>
          <p:cNvPicPr>
            <a:picLocks noChangeAspect="1" noChangeArrowheads="1"/>
          </p:cNvPicPr>
          <p:nvPr/>
        </p:nvPicPr>
        <p:blipFill>
          <a:blip r:embed="rId3" cstate="print"/>
          <a:srcRect l="58292" t="16443"/>
          <a:stretch>
            <a:fillRect/>
          </a:stretch>
        </p:blipFill>
        <p:spPr bwMode="auto">
          <a:xfrm>
            <a:off x="4774410" y="1797504"/>
            <a:ext cx="3357658" cy="2916086"/>
          </a:xfrm>
          <a:prstGeom prst="rect">
            <a:avLst/>
          </a:prstGeom>
          <a:noFill/>
          <a:ln w="9525">
            <a:noFill/>
            <a:miter lim="800000"/>
            <a:headEnd/>
            <a:tailEnd/>
          </a:ln>
        </p:spPr>
      </p:pic>
      <p:pic>
        <p:nvPicPr>
          <p:cNvPr id="5" name="Picture 4" descr="tink_real2"/>
          <p:cNvPicPr>
            <a:picLocks noChangeAspect="1" noChangeArrowheads="1"/>
          </p:cNvPicPr>
          <p:nvPr/>
        </p:nvPicPr>
        <p:blipFill>
          <a:blip r:embed="rId3" cstate="print"/>
          <a:srcRect l="8292" t="17116" r="43459" b="9904"/>
          <a:stretch>
            <a:fillRect/>
          </a:stretch>
        </p:blipFill>
        <p:spPr bwMode="auto">
          <a:xfrm>
            <a:off x="17170" y="3102910"/>
            <a:ext cx="4433094" cy="2906140"/>
          </a:xfrm>
          <a:prstGeom prst="rect">
            <a:avLst/>
          </a:prstGeom>
          <a:noFill/>
          <a:ln w="9525">
            <a:noFill/>
            <a:miter lim="800000"/>
            <a:headEnd/>
            <a:tailEnd/>
          </a:ln>
        </p:spPr>
      </p:pic>
      <p:sp>
        <p:nvSpPr>
          <p:cNvPr id="8" name="TextBox 7"/>
          <p:cNvSpPr txBox="1"/>
          <p:nvPr/>
        </p:nvSpPr>
        <p:spPr>
          <a:xfrm>
            <a:off x="291465" y="2184754"/>
            <a:ext cx="4153413" cy="954107"/>
          </a:xfrm>
          <a:prstGeom prst="rect">
            <a:avLst/>
          </a:prstGeom>
          <a:noFill/>
        </p:spPr>
        <p:txBody>
          <a:bodyPr wrap="square" rtlCol="0">
            <a:spAutoFit/>
          </a:bodyPr>
          <a:lstStyle/>
          <a:p>
            <a:r>
              <a:rPr lang="en-US" sz="2800" dirty="0"/>
              <a:t>Computer Aided Design (CAD)</a:t>
            </a:r>
            <a:endParaRPr lang="en-US" sz="2800" b="1" dirty="0"/>
          </a:p>
        </p:txBody>
      </p:sp>
      <p:sp>
        <p:nvSpPr>
          <p:cNvPr id="10" name="TextBox 9"/>
          <p:cNvSpPr txBox="1"/>
          <p:nvPr/>
        </p:nvSpPr>
        <p:spPr>
          <a:xfrm>
            <a:off x="5136152" y="4451980"/>
            <a:ext cx="4153413" cy="523220"/>
          </a:xfrm>
          <a:prstGeom prst="rect">
            <a:avLst/>
          </a:prstGeom>
          <a:noFill/>
        </p:spPr>
        <p:txBody>
          <a:bodyPr wrap="square" rtlCol="0">
            <a:spAutoFit/>
          </a:bodyPr>
          <a:lstStyle/>
          <a:p>
            <a:r>
              <a:rPr lang="en-US" sz="2800" dirty="0"/>
              <a:t>Adobe Illustrator</a:t>
            </a:r>
            <a:endParaRPr lang="en-US" sz="2800" b="1" dirty="0"/>
          </a:p>
        </p:txBody>
      </p:sp>
      <p:sp>
        <p:nvSpPr>
          <p:cNvPr id="11" name="TextBox 10"/>
          <p:cNvSpPr txBox="1"/>
          <p:nvPr/>
        </p:nvSpPr>
        <p:spPr>
          <a:xfrm>
            <a:off x="8586507" y="2400198"/>
            <a:ext cx="4153413" cy="523220"/>
          </a:xfrm>
          <a:prstGeom prst="rect">
            <a:avLst/>
          </a:prstGeom>
          <a:noFill/>
        </p:spPr>
        <p:txBody>
          <a:bodyPr wrap="square" rtlCol="0">
            <a:spAutoFit/>
          </a:bodyPr>
          <a:lstStyle/>
          <a:p>
            <a:r>
              <a:rPr lang="en-US" sz="2800" dirty="0"/>
              <a:t>MATLAB</a:t>
            </a:r>
            <a:endParaRPr lang="en-US" sz="2800" b="1" dirty="0"/>
          </a:p>
        </p:txBody>
      </p:sp>
    </p:spTree>
    <p:extLst>
      <p:ext uri="{BB962C8B-B14F-4D97-AF65-F5344CB8AC3E}">
        <p14:creationId xmlns:p14="http://schemas.microsoft.com/office/powerpoint/2010/main" val="26750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tu2c.jpg"/>
          <p:cNvPicPr>
            <a:picLocks noChangeAspect="1" noChangeArrowheads="1"/>
          </p:cNvPicPr>
          <p:nvPr/>
        </p:nvPicPr>
        <p:blipFill>
          <a:blip r:embed="rId2"/>
          <a:srcRect/>
          <a:stretch>
            <a:fillRect/>
          </a:stretch>
        </p:blipFill>
        <p:spPr bwMode="auto">
          <a:xfrm>
            <a:off x="3262255" y="3433080"/>
            <a:ext cx="3174456" cy="3003772"/>
          </a:xfrm>
          <a:prstGeom prst="rect">
            <a:avLst/>
          </a:prstGeom>
          <a:noFill/>
        </p:spPr>
      </p:pic>
      <p:pic>
        <p:nvPicPr>
          <p:cNvPr id="3" name="Picture 3" descr="Z:\tu1c.jpg"/>
          <p:cNvPicPr>
            <a:picLocks noChangeAspect="1" noChangeArrowheads="1"/>
          </p:cNvPicPr>
          <p:nvPr/>
        </p:nvPicPr>
        <p:blipFill>
          <a:blip r:embed="rId3"/>
          <a:srcRect/>
          <a:stretch>
            <a:fillRect/>
          </a:stretch>
        </p:blipFill>
        <p:spPr bwMode="auto">
          <a:xfrm>
            <a:off x="180042" y="2906377"/>
            <a:ext cx="2376509" cy="3718909"/>
          </a:xfrm>
          <a:prstGeom prst="rect">
            <a:avLst/>
          </a:prstGeom>
          <a:noFill/>
        </p:spPr>
      </p:pic>
      <p:pic>
        <p:nvPicPr>
          <p:cNvPr id="4" name="Picture 2" descr="Z:\bridge_painting.jpg"/>
          <p:cNvPicPr>
            <a:picLocks noChangeAspect="1" noChangeArrowheads="1"/>
          </p:cNvPicPr>
          <p:nvPr/>
        </p:nvPicPr>
        <p:blipFill>
          <a:blip r:embed="rId4" cstate="print"/>
          <a:srcRect/>
          <a:stretch>
            <a:fillRect/>
          </a:stretch>
        </p:blipFill>
        <p:spPr bwMode="auto">
          <a:xfrm>
            <a:off x="2608309" y="263286"/>
            <a:ext cx="4724896" cy="2863505"/>
          </a:xfrm>
          <a:prstGeom prst="rect">
            <a:avLst/>
          </a:prstGeom>
          <a:noFill/>
        </p:spPr>
      </p:pic>
      <p:pic>
        <p:nvPicPr>
          <p:cNvPr id="5" name="Picture 5" descr="Z:\mc1a.jpg"/>
          <p:cNvPicPr>
            <a:picLocks noChangeAspect="1" noChangeArrowheads="1"/>
          </p:cNvPicPr>
          <p:nvPr/>
        </p:nvPicPr>
        <p:blipFill>
          <a:blip r:embed="rId5" cstate="print"/>
          <a:srcRect/>
          <a:stretch>
            <a:fillRect/>
          </a:stretch>
        </p:blipFill>
        <p:spPr bwMode="auto">
          <a:xfrm>
            <a:off x="7479463" y="772285"/>
            <a:ext cx="3695870" cy="5160758"/>
          </a:xfrm>
          <a:prstGeom prst="rect">
            <a:avLst/>
          </a:prstGeom>
          <a:noFill/>
        </p:spPr>
      </p:pic>
      <p:sp>
        <p:nvSpPr>
          <p:cNvPr id="7" name="TextBox 6"/>
          <p:cNvSpPr txBox="1"/>
          <p:nvPr/>
        </p:nvSpPr>
        <p:spPr>
          <a:xfrm>
            <a:off x="149674" y="263286"/>
            <a:ext cx="11171917" cy="1200329"/>
          </a:xfrm>
          <a:prstGeom prst="rect">
            <a:avLst/>
          </a:prstGeom>
          <a:noFill/>
        </p:spPr>
        <p:txBody>
          <a:bodyPr wrap="square" rtlCol="0">
            <a:spAutoFit/>
          </a:bodyPr>
          <a:lstStyle/>
          <a:p>
            <a:r>
              <a:rPr lang="en-US" sz="3600" dirty="0">
                <a:solidFill>
                  <a:schemeClr val="accent1"/>
                </a:solidFill>
              </a:rPr>
              <a:t>Ex.: Art, </a:t>
            </a:r>
          </a:p>
          <a:p>
            <a:r>
              <a:rPr lang="en-US" sz="3600" dirty="0">
                <a:solidFill>
                  <a:schemeClr val="accent1"/>
                </a:solidFill>
              </a:rPr>
              <a:t>Illustration</a:t>
            </a:r>
            <a:endParaRPr lang="en-US" sz="3600" b="1" dirty="0">
              <a:solidFill>
                <a:schemeClr val="accent1"/>
              </a:solidFill>
            </a:endParaRPr>
          </a:p>
        </p:txBody>
      </p:sp>
    </p:spTree>
    <p:extLst>
      <p:ext uri="{BB962C8B-B14F-4D97-AF65-F5344CB8AC3E}">
        <p14:creationId xmlns:p14="http://schemas.microsoft.com/office/powerpoint/2010/main" val="1304561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5064" y="86226"/>
            <a:ext cx="10842903" cy="1320800"/>
          </a:xfrm>
        </p:spPr>
        <p:txBody>
          <a:bodyPr/>
          <a:lstStyle/>
          <a:p>
            <a:r>
              <a:rPr lang="en-US" dirty="0"/>
              <a:t>Interactive Graphics Worksheets:  </a:t>
            </a:r>
          </a:p>
        </p:txBody>
      </p:sp>
      <p:sp>
        <p:nvSpPr>
          <p:cNvPr id="3" name="Content Placeholder 2"/>
          <p:cNvSpPr>
            <a:spLocks noGrp="1"/>
          </p:cNvSpPr>
          <p:nvPr>
            <p:ph idx="4294967295"/>
          </p:nvPr>
        </p:nvSpPr>
        <p:spPr>
          <a:xfrm>
            <a:off x="296334" y="1058778"/>
            <a:ext cx="11739255" cy="6018332"/>
          </a:xfrm>
        </p:spPr>
        <p:txBody>
          <a:bodyPr>
            <a:normAutofit lnSpcReduction="10000"/>
          </a:bodyPr>
          <a:lstStyle/>
          <a:p>
            <a:pPr>
              <a:lnSpc>
                <a:spcPct val="150000"/>
              </a:lnSpc>
              <a:spcBef>
                <a:spcPts val="0"/>
              </a:spcBef>
            </a:pPr>
            <a:r>
              <a:rPr lang="en-US" sz="1900" b="1" u="sng" dirty="0"/>
              <a:t>What are </a:t>
            </a:r>
            <a:r>
              <a:rPr lang="en-US" sz="1900" b="1" i="1" u="sng" dirty="0"/>
              <a:t>Interactive Tactile Graphics</a:t>
            </a:r>
            <a:r>
              <a:rPr lang="en-US" sz="1900" b="1" u="sng" dirty="0"/>
              <a:t> </a:t>
            </a:r>
            <a:r>
              <a:rPr lang="en-US" sz="1900" b="1" i="1" u="sng" dirty="0"/>
              <a:t>Worksheets</a:t>
            </a:r>
            <a:r>
              <a:rPr lang="en-US" sz="1900" b="1" u="sng" dirty="0"/>
              <a:t>?</a:t>
            </a:r>
          </a:p>
          <a:p>
            <a:pPr lvl="1">
              <a:lnSpc>
                <a:spcPct val="150000"/>
              </a:lnSpc>
              <a:spcBef>
                <a:spcPts val="0"/>
              </a:spcBef>
            </a:pPr>
            <a:r>
              <a:rPr lang="en-US" sz="1900" dirty="0"/>
              <a:t>exercises with pre-printed drawings, images, graphs, </a:t>
            </a:r>
            <a:r>
              <a:rPr lang="en-US" sz="1900" i="1" dirty="0"/>
              <a:t>etc</a:t>
            </a:r>
            <a:r>
              <a:rPr lang="en-US" sz="1900" dirty="0"/>
              <a:t>.</a:t>
            </a:r>
          </a:p>
          <a:p>
            <a:pPr lvl="1">
              <a:lnSpc>
                <a:spcPct val="150000"/>
              </a:lnSpc>
              <a:spcBef>
                <a:spcPts val="0"/>
              </a:spcBef>
            </a:pPr>
            <a:r>
              <a:rPr lang="en-US" sz="1900" dirty="0"/>
              <a:t>Exercises require student completion by drawing on tactile worksheet</a:t>
            </a:r>
          </a:p>
          <a:p>
            <a:pPr lvl="1">
              <a:lnSpc>
                <a:spcPct val="150000"/>
              </a:lnSpc>
              <a:spcBef>
                <a:spcPts val="0"/>
              </a:spcBef>
            </a:pPr>
            <a:r>
              <a:rPr lang="en-US" sz="1900" dirty="0"/>
              <a:t>Examples include connect-the-dots, graphing functions on grid paper, drawing symmetry lines of shapes, bisecting angles, drawing in the parts of a cell, etc.</a:t>
            </a:r>
          </a:p>
          <a:p>
            <a:pPr>
              <a:lnSpc>
                <a:spcPct val="150000"/>
              </a:lnSpc>
              <a:spcBef>
                <a:spcPts val="0"/>
              </a:spcBef>
            </a:pPr>
            <a:r>
              <a:rPr lang="en-US" sz="1900" b="1" u="sng" dirty="0"/>
              <a:t>Why are Interactive Graphics Exercises important?</a:t>
            </a:r>
          </a:p>
          <a:p>
            <a:pPr lvl="1">
              <a:lnSpc>
                <a:spcPct val="150000"/>
              </a:lnSpc>
              <a:spcBef>
                <a:spcPts val="0"/>
              </a:spcBef>
            </a:pPr>
            <a:r>
              <a:rPr lang="en-US" sz="1900" dirty="0"/>
              <a:t>Develop skills necessary to communicate graphically – </a:t>
            </a:r>
            <a:r>
              <a:rPr lang="en-US" sz="1900" i="1" dirty="0"/>
              <a:t>Graphical Fluency</a:t>
            </a:r>
            <a:endParaRPr lang="en-US" sz="1900" dirty="0"/>
          </a:p>
          <a:p>
            <a:pPr lvl="1">
              <a:lnSpc>
                <a:spcPct val="150000"/>
              </a:lnSpc>
              <a:spcBef>
                <a:spcPts val="0"/>
              </a:spcBef>
            </a:pPr>
            <a:r>
              <a:rPr lang="en-US" sz="1900" dirty="0"/>
              <a:t>Practice and demonstrate skills required by Common Core </a:t>
            </a:r>
          </a:p>
          <a:p>
            <a:pPr lvl="1">
              <a:lnSpc>
                <a:spcPct val="150000"/>
              </a:lnSpc>
              <a:spcBef>
                <a:spcPts val="0"/>
              </a:spcBef>
            </a:pPr>
            <a:r>
              <a:rPr lang="en-US" sz="1900" dirty="0"/>
              <a:t>Succeed in STEM fields in all levels of education and beyond</a:t>
            </a:r>
          </a:p>
          <a:p>
            <a:pPr lvl="1">
              <a:lnSpc>
                <a:spcPct val="150000"/>
              </a:lnSpc>
              <a:spcBef>
                <a:spcPts val="0"/>
              </a:spcBef>
            </a:pPr>
            <a:r>
              <a:rPr lang="en-US" sz="1900" dirty="0"/>
              <a:t>Develop creative potential</a:t>
            </a:r>
          </a:p>
          <a:p>
            <a:pPr>
              <a:lnSpc>
                <a:spcPct val="150000"/>
              </a:lnSpc>
              <a:spcBef>
                <a:spcPts val="0"/>
              </a:spcBef>
            </a:pPr>
            <a:r>
              <a:rPr lang="en-US" sz="1900" b="1" u="sng" dirty="0"/>
              <a:t>Using the </a:t>
            </a:r>
            <a:r>
              <a:rPr lang="en-US" sz="1900" b="1" u="sng" dirty="0" err="1"/>
              <a:t>inTACT</a:t>
            </a:r>
            <a:r>
              <a:rPr lang="en-US" sz="1900" b="1" u="sng" dirty="0"/>
              <a:t> Sketchpad for Interactive Graphics</a:t>
            </a:r>
          </a:p>
          <a:p>
            <a:pPr lvl="1">
              <a:lnSpc>
                <a:spcPct val="150000"/>
              </a:lnSpc>
              <a:spcBef>
                <a:spcPts val="0"/>
              </a:spcBef>
            </a:pPr>
            <a:r>
              <a:rPr lang="en-US" sz="1900" dirty="0"/>
              <a:t>Preparing Exercises by teacher</a:t>
            </a:r>
          </a:p>
          <a:p>
            <a:pPr lvl="1">
              <a:lnSpc>
                <a:spcPct val="150000"/>
              </a:lnSpc>
              <a:spcBef>
                <a:spcPts val="0"/>
              </a:spcBef>
            </a:pPr>
            <a:r>
              <a:rPr lang="en-US" sz="1900" dirty="0"/>
              <a:t>Interacting with students / Student-to-Student interaction</a:t>
            </a:r>
          </a:p>
          <a:p>
            <a:pPr lvl="1">
              <a:lnSpc>
                <a:spcPct val="150000"/>
              </a:lnSpc>
              <a:spcBef>
                <a:spcPts val="0"/>
              </a:spcBef>
            </a:pPr>
            <a:r>
              <a:rPr lang="en-US" sz="1900" dirty="0"/>
              <a:t>Exams / Assessments</a:t>
            </a:r>
          </a:p>
          <a:p>
            <a:pPr lvl="1"/>
            <a:endParaRPr lang="en-US" dirty="0"/>
          </a:p>
        </p:txBody>
      </p:sp>
    </p:spTree>
    <p:extLst>
      <p:ext uri="{BB962C8B-B14F-4D97-AF65-F5344CB8AC3E}">
        <p14:creationId xmlns:p14="http://schemas.microsoft.com/office/powerpoint/2010/main" val="1820035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831" y="1343969"/>
            <a:ext cx="11345779" cy="4893647"/>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500050"/>
                </a:solidFill>
                <a:latin typeface="georgia" panose="02040502050405020303" pitchFamily="18" charset="0"/>
              </a:rPr>
              <a:t>Common Core State Standards (CCSS), the Next Generation Science Standards(NGSS) </a:t>
            </a:r>
            <a:r>
              <a:rPr lang="en-US" sz="2400" b="1" dirty="0">
                <a:solidFill>
                  <a:srgbClr val="500050"/>
                </a:solidFill>
                <a:highlight>
                  <a:srgbClr val="FFFF00"/>
                </a:highlight>
                <a:latin typeface="georgia" panose="02040502050405020303" pitchFamily="18" charset="0"/>
              </a:rPr>
              <a:t>- require competence with drawing  doing math and science.  </a:t>
            </a:r>
            <a:r>
              <a:rPr lang="en-US" sz="2400" b="1" u="sng" dirty="0">
                <a:solidFill>
                  <a:srgbClr val="500050"/>
                </a:solidFill>
                <a:highlight>
                  <a:srgbClr val="FFFF00"/>
                </a:highlight>
                <a:latin typeface="georgia" panose="02040502050405020303" pitchFamily="18" charset="0"/>
              </a:rPr>
              <a:t>EXAMPLE? WORKBOOKS</a:t>
            </a:r>
            <a:r>
              <a:rPr lang="en-US" sz="2400" b="1" dirty="0">
                <a:solidFill>
                  <a:srgbClr val="500050"/>
                </a:solidFill>
                <a:highlight>
                  <a:srgbClr val="FFFF00"/>
                </a:highlight>
                <a:latin typeface="georgia" panose="02040502050405020303" pitchFamily="18" charset="0"/>
              </a:rPr>
              <a:t>!</a:t>
            </a:r>
          </a:p>
          <a:p>
            <a:endParaRPr lang="en-US" sz="2400" dirty="0">
              <a:solidFill>
                <a:srgbClr val="500050"/>
              </a:solidFill>
              <a:latin typeface="georgia" panose="02040502050405020303" pitchFamily="18" charset="0"/>
            </a:endParaRPr>
          </a:p>
          <a:p>
            <a:pPr marL="285750" indent="-285750">
              <a:buFont typeface="Arial" panose="020B0604020202020204" pitchFamily="34" charset="0"/>
              <a:buChar char="•"/>
            </a:pPr>
            <a:r>
              <a:rPr lang="en-US" sz="2400" dirty="0">
                <a:solidFill>
                  <a:srgbClr val="500050"/>
                </a:solidFill>
                <a:latin typeface="georgia" panose="02040502050405020303" pitchFamily="18" charset="0"/>
              </a:rPr>
              <a:t>Drawing is a </a:t>
            </a:r>
            <a:r>
              <a:rPr lang="en-US" sz="2400" i="1" dirty="0">
                <a:solidFill>
                  <a:srgbClr val="500050"/>
                </a:solidFill>
                <a:latin typeface="georgia" panose="02040502050405020303" pitchFamily="18" charset="0"/>
              </a:rPr>
              <a:t>spatial</a:t>
            </a:r>
            <a:r>
              <a:rPr lang="en-US" sz="2400" dirty="0">
                <a:solidFill>
                  <a:srgbClr val="500050"/>
                </a:solidFill>
                <a:latin typeface="georgia" panose="02040502050405020303" pitchFamily="18" charset="0"/>
              </a:rPr>
              <a:t> skill derived from using some or all of our senses, and so </a:t>
            </a:r>
            <a:r>
              <a:rPr lang="en-US" sz="2400" i="1" dirty="0">
                <a:solidFill>
                  <a:srgbClr val="500050"/>
                </a:solidFill>
                <a:latin typeface="georgia" panose="02040502050405020303" pitchFamily="18" charset="0"/>
              </a:rPr>
              <a:t>not</a:t>
            </a:r>
            <a:r>
              <a:rPr lang="en-US" sz="2400" dirty="0">
                <a:solidFill>
                  <a:srgbClr val="500050"/>
                </a:solidFill>
                <a:latin typeface="georgia" panose="02040502050405020303" pitchFamily="18" charset="0"/>
              </a:rPr>
              <a:t> exclusively visual; thus, </a:t>
            </a:r>
            <a:r>
              <a:rPr lang="en-US" sz="2400" b="1" dirty="0">
                <a:solidFill>
                  <a:srgbClr val="500050"/>
                </a:solidFill>
                <a:highlight>
                  <a:srgbClr val="FFFF00"/>
                </a:highlight>
                <a:latin typeface="georgia" panose="02040502050405020303" pitchFamily="18" charset="0"/>
              </a:rPr>
              <a:t>mass-produced ink-print workbooks for the sighted that require drawing are not accessible to the blind and sight-impaired</a:t>
            </a:r>
            <a:r>
              <a:rPr lang="en-US" sz="2400" dirty="0">
                <a:solidFill>
                  <a:srgbClr val="500050"/>
                </a:solidFill>
                <a:latin typeface="georgia" panose="02040502050405020303" pitchFamily="18" charset="0"/>
              </a:rPr>
              <a:t>. </a:t>
            </a:r>
          </a:p>
          <a:p>
            <a:pPr marL="285750" indent="-285750">
              <a:buFont typeface="Arial" panose="020B0604020202020204" pitchFamily="34" charset="0"/>
              <a:buChar char="•"/>
            </a:pPr>
            <a:endParaRPr lang="en-US" sz="2400" i="1" dirty="0">
              <a:solidFill>
                <a:srgbClr val="500050"/>
              </a:solidFill>
              <a:latin typeface="georgia" panose="02040502050405020303" pitchFamily="18" charset="0"/>
            </a:endParaRPr>
          </a:p>
          <a:p>
            <a:pPr marL="285750" indent="-285750">
              <a:buFont typeface="Arial" panose="020B0604020202020204" pitchFamily="34" charset="0"/>
              <a:buChar char="•"/>
            </a:pPr>
            <a:r>
              <a:rPr lang="en-US" sz="2400" b="1" i="1" dirty="0">
                <a:solidFill>
                  <a:srgbClr val="500050"/>
                </a:solidFill>
                <a:highlight>
                  <a:srgbClr val="FFFF00"/>
                </a:highlight>
                <a:latin typeface="georgia" panose="02040502050405020303" pitchFamily="18" charset="0"/>
              </a:rPr>
              <a:t>No publicly available accessible workbooks exist for BVI </a:t>
            </a:r>
            <a:r>
              <a:rPr lang="en-US" sz="2400" b="1" i="1" dirty="0" err="1">
                <a:solidFill>
                  <a:srgbClr val="500050"/>
                </a:solidFill>
                <a:highlight>
                  <a:srgbClr val="FFFF00"/>
                </a:highlight>
                <a:latin typeface="georgia" panose="02040502050405020303" pitchFamily="18" charset="0"/>
              </a:rPr>
              <a:t>students.</a:t>
            </a:r>
            <a:r>
              <a:rPr lang="en-US" sz="2400" dirty="0" err="1">
                <a:solidFill>
                  <a:srgbClr val="500050"/>
                </a:solidFill>
                <a:latin typeface="georgia" panose="02040502050405020303" pitchFamily="18" charset="0"/>
              </a:rPr>
              <a:t>While</a:t>
            </a:r>
            <a:r>
              <a:rPr lang="en-US" sz="2400" dirty="0">
                <a:solidFill>
                  <a:srgbClr val="500050"/>
                </a:solidFill>
                <a:latin typeface="georgia" panose="02040502050405020303" pitchFamily="18" charset="0"/>
              </a:rPr>
              <a:t> the worksheets can be made tactile and thus “</a:t>
            </a:r>
            <a:r>
              <a:rPr lang="en-US" sz="2400" i="1" dirty="0">
                <a:solidFill>
                  <a:srgbClr val="500050"/>
                </a:solidFill>
                <a:latin typeface="georgia" panose="02040502050405020303" pitchFamily="18" charset="0"/>
              </a:rPr>
              <a:t>readable”</a:t>
            </a:r>
            <a:r>
              <a:rPr lang="en-US" sz="2400" dirty="0">
                <a:solidFill>
                  <a:srgbClr val="500050"/>
                </a:solidFill>
                <a:latin typeface="georgia" panose="02040502050405020303" pitchFamily="18" charset="0"/>
              </a:rPr>
              <a:t> by BVI students – these students cannot complete the exercises because they cannot </a:t>
            </a:r>
            <a:r>
              <a:rPr lang="en-US" sz="2400" i="1" dirty="0">
                <a:solidFill>
                  <a:srgbClr val="500050"/>
                </a:solidFill>
                <a:latin typeface="georgia" panose="02040502050405020303" pitchFamily="18" charset="0"/>
              </a:rPr>
              <a:t>draw on</a:t>
            </a:r>
            <a:r>
              <a:rPr lang="en-US" sz="2400" dirty="0">
                <a:solidFill>
                  <a:srgbClr val="500050"/>
                </a:solidFill>
                <a:latin typeface="georgia" panose="02040502050405020303" pitchFamily="18" charset="0"/>
              </a:rPr>
              <a:t> most tactile graphics media.  </a:t>
            </a:r>
            <a:endParaRPr lang="en-US" sz="2400" dirty="0"/>
          </a:p>
        </p:txBody>
      </p:sp>
      <p:sp>
        <p:nvSpPr>
          <p:cNvPr id="3" name="Title 1"/>
          <p:cNvSpPr txBox="1">
            <a:spLocks/>
          </p:cNvSpPr>
          <p:nvPr/>
        </p:nvSpPr>
        <p:spPr>
          <a:xfrm>
            <a:off x="357270" y="122321"/>
            <a:ext cx="10842903" cy="1320800"/>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Interactive Graphics Worksheets: the Common Core and Beyond …  </a:t>
            </a:r>
          </a:p>
        </p:txBody>
      </p:sp>
    </p:spTree>
    <p:extLst>
      <p:ext uri="{BB962C8B-B14F-4D97-AF65-F5344CB8AC3E}">
        <p14:creationId xmlns:p14="http://schemas.microsoft.com/office/powerpoint/2010/main" val="10065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3093" y="1014775"/>
            <a:ext cx="7776159" cy="1754326"/>
          </a:xfrm>
          <a:prstGeom prst="rect">
            <a:avLst/>
          </a:prstGeom>
        </p:spPr>
        <p:txBody>
          <a:bodyPr wrap="square">
            <a:spAutoFit/>
          </a:bodyPr>
          <a:lstStyle/>
          <a:p>
            <a:r>
              <a:rPr lang="en-US" sz="3600" dirty="0">
                <a:solidFill>
                  <a:schemeClr val="accent1"/>
                </a:solidFill>
              </a:rPr>
              <a:t>Talks will be available for download at: </a:t>
            </a:r>
          </a:p>
          <a:p>
            <a:r>
              <a:rPr lang="en-US" sz="3600" dirty="0">
                <a:solidFill>
                  <a:schemeClr val="accent1"/>
                </a:solidFill>
              </a:rPr>
              <a:t> </a:t>
            </a:r>
            <a:r>
              <a:rPr lang="en-US" sz="2400" dirty="0"/>
              <a:t>http://www.easytactilegraphics.com/POSB2017/</a:t>
            </a:r>
          </a:p>
        </p:txBody>
      </p:sp>
    </p:spTree>
    <p:extLst>
      <p:ext uri="{BB962C8B-B14F-4D97-AF65-F5344CB8AC3E}">
        <p14:creationId xmlns:p14="http://schemas.microsoft.com/office/powerpoint/2010/main" val="4090928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1094" y="396240"/>
            <a:ext cx="10086744" cy="782320"/>
          </a:xfrm>
        </p:spPr>
        <p:txBody>
          <a:bodyPr/>
          <a:lstStyle/>
          <a:p>
            <a:r>
              <a:rPr lang="en-US" dirty="0"/>
              <a:t>Exercises </a:t>
            </a:r>
            <a:r>
              <a:rPr lang="en-US" b="1" u="sng" dirty="0"/>
              <a:t>Requiring</a:t>
            </a:r>
            <a:r>
              <a:rPr lang="en-US" dirty="0"/>
              <a:t> </a:t>
            </a:r>
            <a:r>
              <a:rPr lang="en-US" b="1" u="sng" dirty="0"/>
              <a:t>Drawing</a:t>
            </a:r>
            <a:r>
              <a:rPr lang="en-US" dirty="0"/>
              <a:t>- Geometry</a:t>
            </a:r>
          </a:p>
        </p:txBody>
      </p:sp>
      <p:sp>
        <p:nvSpPr>
          <p:cNvPr id="3" name="Content Placeholder 2"/>
          <p:cNvSpPr>
            <a:spLocks noGrp="1"/>
          </p:cNvSpPr>
          <p:nvPr>
            <p:ph idx="4294967295"/>
          </p:nvPr>
        </p:nvSpPr>
        <p:spPr>
          <a:xfrm>
            <a:off x="677334" y="1465130"/>
            <a:ext cx="8596668" cy="5193247"/>
          </a:xfrm>
        </p:spPr>
        <p:txBody>
          <a:bodyPr>
            <a:normAutofit/>
          </a:bodyPr>
          <a:lstStyle/>
          <a:p>
            <a:r>
              <a:rPr lang="en-US" b="1" dirty="0"/>
              <a:t>Drawing is a substantial requirement of Common Core for Geometry as early as Grade 2</a:t>
            </a:r>
          </a:p>
          <a:p>
            <a:pPr marL="457200" lvl="1" indent="0">
              <a:buNone/>
            </a:pPr>
            <a:r>
              <a:rPr lang="en-US" b="1" i="1" dirty="0"/>
              <a:t>From </a:t>
            </a:r>
            <a:r>
              <a:rPr lang="en-US" b="1" i="1" u="sng" dirty="0">
                <a:hlinkClick r:id="rId2"/>
              </a:rPr>
              <a:t>CCSS.Math.Content.2.G.A.1</a:t>
            </a:r>
            <a:endParaRPr lang="en-US" b="1" i="1" dirty="0"/>
          </a:p>
          <a:p>
            <a:pPr marL="457200" lvl="1" indent="0">
              <a:buNone/>
            </a:pPr>
            <a:r>
              <a:rPr lang="en-US" b="1" i="1" dirty="0"/>
              <a:t>“Recognize and draw shapes </a:t>
            </a:r>
            <a:r>
              <a:rPr lang="en-US" i="1" dirty="0"/>
              <a:t>having specified attributes, such as a given number of angles or a given number of equal faces.</a:t>
            </a:r>
            <a:r>
              <a:rPr lang="en-US" i="1" baseline="30000" dirty="0"/>
              <a:t>1</a:t>
            </a:r>
            <a:r>
              <a:rPr lang="en-US" i="1" dirty="0"/>
              <a:t> </a:t>
            </a:r>
            <a:r>
              <a:rPr lang="en-US" b="1" i="1" dirty="0"/>
              <a:t>Identify</a:t>
            </a:r>
            <a:r>
              <a:rPr lang="en-US" i="1" dirty="0"/>
              <a:t> triangles, quadrilaterals, pentagons, hexagons, and cubes.”</a:t>
            </a:r>
          </a:p>
          <a:p>
            <a:r>
              <a:rPr lang="en-US" b="1" i="1" dirty="0"/>
              <a:t>Example – </a:t>
            </a:r>
            <a:r>
              <a:rPr lang="en-US" b="1" dirty="0"/>
              <a:t>Grade 4 – Symmetry</a:t>
            </a:r>
          </a:p>
          <a:p>
            <a:pPr marL="457200" lvl="1" indent="0">
              <a:buNone/>
            </a:pPr>
            <a:r>
              <a:rPr lang="en-US" b="1" i="1" dirty="0"/>
              <a:t>From</a:t>
            </a:r>
            <a:r>
              <a:rPr lang="en-US" b="1" dirty="0"/>
              <a:t> </a:t>
            </a:r>
            <a:r>
              <a:rPr lang="en-US" u="sng" dirty="0">
                <a:hlinkClick r:id="rId3"/>
              </a:rPr>
              <a:t>CCSS.Math.Content.4.G.A.3</a:t>
            </a:r>
            <a:endParaRPr lang="en-US" b="1" dirty="0"/>
          </a:p>
          <a:p>
            <a:pPr marL="0" indent="0">
              <a:buNone/>
            </a:pPr>
            <a:r>
              <a:rPr lang="en-US" sz="1600" i="1" dirty="0"/>
              <a:t>	“</a:t>
            </a:r>
            <a:r>
              <a:rPr lang="en-US" sz="1600" b="1" i="1" dirty="0"/>
              <a:t>Recognize a line of symmetry </a:t>
            </a:r>
            <a:r>
              <a:rPr lang="en-US" sz="1600" i="1" dirty="0"/>
              <a:t>for a two-dimensional figure as a line across the 	figure such that the figure can be folded along the line into matching parts. Identify 	line-	symmetric figures and </a:t>
            </a:r>
            <a:r>
              <a:rPr lang="en-US" sz="1600" b="1" i="1" dirty="0"/>
              <a:t>draw lines of symmetry</a:t>
            </a:r>
            <a:r>
              <a:rPr lang="en-US" sz="1600" i="1" dirty="0"/>
              <a:t>.”</a:t>
            </a:r>
          </a:p>
          <a:p>
            <a:r>
              <a:rPr lang="en-US" b="1" i="1" dirty="0"/>
              <a:t>Examples – </a:t>
            </a:r>
            <a:r>
              <a:rPr lang="en-US" b="1" dirty="0"/>
              <a:t>Grade 7 – Bisecting Angles and Constructing Triangles</a:t>
            </a:r>
          </a:p>
          <a:p>
            <a:pPr lvl="2"/>
            <a:r>
              <a:rPr lang="en-US" b="1" dirty="0"/>
              <a:t>Bisect Angles</a:t>
            </a:r>
          </a:p>
          <a:p>
            <a:pPr lvl="2"/>
            <a:r>
              <a:rPr lang="en-US" b="1" dirty="0"/>
              <a:t>Draw Altitudes of Triangles</a:t>
            </a:r>
          </a:p>
          <a:p>
            <a:pPr lvl="2"/>
            <a:r>
              <a:rPr lang="en-US" b="1" dirty="0"/>
              <a:t>Draw Triangles from verbal description</a:t>
            </a:r>
          </a:p>
          <a:p>
            <a:endParaRPr lang="en-US" i="1" dirty="0"/>
          </a:p>
          <a:p>
            <a:pPr lvl="1"/>
            <a:endParaRPr lang="en-US" dirty="0"/>
          </a:p>
        </p:txBody>
      </p:sp>
    </p:spTree>
    <p:extLst>
      <p:ext uri="{BB962C8B-B14F-4D97-AF65-F5344CB8AC3E}">
        <p14:creationId xmlns:p14="http://schemas.microsoft.com/office/powerpoint/2010/main" val="158710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2694" y="345440"/>
            <a:ext cx="8596668" cy="1320800"/>
          </a:xfrm>
        </p:spPr>
        <p:txBody>
          <a:bodyPr/>
          <a:lstStyle/>
          <a:p>
            <a:r>
              <a:rPr lang="en-US" dirty="0"/>
              <a:t>Standardized Worksheet Templates – Graph / Grid Paper and More …</a:t>
            </a:r>
          </a:p>
        </p:txBody>
      </p:sp>
      <p:sp>
        <p:nvSpPr>
          <p:cNvPr id="3" name="Content Placeholder 2"/>
          <p:cNvSpPr>
            <a:spLocks noGrp="1"/>
          </p:cNvSpPr>
          <p:nvPr>
            <p:ph idx="4294967295"/>
          </p:nvPr>
        </p:nvSpPr>
        <p:spPr>
          <a:xfrm>
            <a:off x="484294" y="1666240"/>
            <a:ext cx="9284084" cy="4624946"/>
          </a:xfrm>
        </p:spPr>
        <p:txBody>
          <a:bodyPr>
            <a:normAutofit fontScale="85000" lnSpcReduction="20000"/>
          </a:bodyPr>
          <a:lstStyle/>
          <a:p>
            <a:r>
              <a:rPr lang="en-US" b="1" dirty="0" err="1"/>
              <a:t>inTACT</a:t>
            </a:r>
            <a:r>
              <a:rPr lang="en-US" b="1" dirty="0"/>
              <a:t> Printer can produce multiple copies of </a:t>
            </a:r>
            <a:r>
              <a:rPr lang="en-US" b="1" u="sng" dirty="0"/>
              <a:t>generic Interactive Drawing Worksheets</a:t>
            </a:r>
          </a:p>
          <a:p>
            <a:pPr lvl="1"/>
            <a:r>
              <a:rPr lang="en-US" b="1" dirty="0"/>
              <a:t>Grid Paper</a:t>
            </a:r>
          </a:p>
          <a:p>
            <a:pPr lvl="1"/>
            <a:r>
              <a:rPr lang="en-US" b="1" dirty="0"/>
              <a:t>Graph Paper (1,2 or 4 Quadrant(s))</a:t>
            </a:r>
          </a:p>
          <a:p>
            <a:pPr lvl="1"/>
            <a:r>
              <a:rPr lang="en-US" b="1" dirty="0"/>
              <a:t>Pie Charts</a:t>
            </a:r>
          </a:p>
          <a:p>
            <a:pPr lvl="1"/>
            <a:r>
              <a:rPr lang="en-US" b="1" dirty="0"/>
              <a:t>Venn Diagrams</a:t>
            </a:r>
          </a:p>
          <a:p>
            <a:pPr lvl="1"/>
            <a:r>
              <a:rPr lang="en-US" b="1" dirty="0"/>
              <a:t>Number Bonds, and more …</a:t>
            </a:r>
          </a:p>
          <a:p>
            <a:pPr marL="0" indent="0">
              <a:buNone/>
            </a:pPr>
            <a:endParaRPr lang="en-US" dirty="0"/>
          </a:p>
          <a:p>
            <a:r>
              <a:rPr lang="en-US" b="1" i="1" dirty="0"/>
              <a:t>Example – </a:t>
            </a:r>
            <a:r>
              <a:rPr lang="en-US" b="1" dirty="0"/>
              <a:t>Grade5 - 7 – Graphing on Coordinate Plane</a:t>
            </a:r>
            <a:br>
              <a:rPr lang="en-US" dirty="0"/>
            </a:br>
            <a:endParaRPr lang="en-US" b="1" dirty="0"/>
          </a:p>
          <a:p>
            <a:pPr lvl="2"/>
            <a:r>
              <a:rPr lang="en-US" b="1" dirty="0"/>
              <a:t>Plot the following points: (0,0); (1,1); (3,2); (4,4); (5,4); (7,5) </a:t>
            </a:r>
            <a:r>
              <a:rPr lang="en-US" u="sng" dirty="0">
                <a:hlinkClick r:id="rId2"/>
              </a:rPr>
              <a:t>CCSS.Math.Content.5.G.A.2</a:t>
            </a:r>
            <a:endParaRPr lang="en-US" b="1" dirty="0"/>
          </a:p>
          <a:p>
            <a:pPr lvl="2"/>
            <a:r>
              <a:rPr lang="en-US" b="1" dirty="0"/>
              <a:t>Draw a polygon with the following Vertices: (0,2); (1,4); (3,4); (2,2) </a:t>
            </a:r>
            <a:r>
              <a:rPr lang="en-US" u="sng" dirty="0">
                <a:hlinkClick r:id="rId3"/>
              </a:rPr>
              <a:t>CCSS.Math.Content.6.G.A.3</a:t>
            </a:r>
            <a:endParaRPr lang="en-US" b="1" dirty="0"/>
          </a:p>
          <a:p>
            <a:pPr lvl="1"/>
            <a:endParaRPr lang="en-US" b="1" dirty="0"/>
          </a:p>
          <a:p>
            <a:r>
              <a:rPr lang="en-US" b="1" dirty="0"/>
              <a:t>More Examples</a:t>
            </a:r>
          </a:p>
          <a:p>
            <a:pPr lvl="1"/>
            <a:r>
              <a:rPr lang="en-US" b="1" dirty="0"/>
              <a:t>Geometric Translation / Scaling / Rotation / Reflection </a:t>
            </a:r>
            <a:r>
              <a:rPr lang="en-US" u="sng" dirty="0">
                <a:hlinkClick r:id="rId4"/>
              </a:rPr>
              <a:t>CCSS.Math.Content.HSG.CO.A.5</a:t>
            </a:r>
            <a:endParaRPr lang="en-US" b="1" dirty="0"/>
          </a:p>
          <a:p>
            <a:pPr lvl="1"/>
            <a:r>
              <a:rPr lang="en-US" b="1" dirty="0"/>
              <a:t>Plot data points</a:t>
            </a:r>
          </a:p>
          <a:p>
            <a:pPr lvl="1"/>
            <a:r>
              <a:rPr lang="en-US" b="1" dirty="0"/>
              <a:t>Plot functions </a:t>
            </a:r>
            <a:r>
              <a:rPr lang="en-US" u="sng" dirty="0">
                <a:hlinkClick r:id="rId5"/>
              </a:rPr>
              <a:t>CCSS.Math.Content.8.F.B.5</a:t>
            </a:r>
            <a:r>
              <a:rPr lang="en-US" u="sng" dirty="0"/>
              <a:t>, </a:t>
            </a:r>
            <a:r>
              <a:rPr lang="en-US" u="sng" dirty="0">
                <a:hlinkClick r:id="rId6"/>
              </a:rPr>
              <a:t>CCSS.Math.Content.HSF.IF.B.4</a:t>
            </a:r>
            <a:endParaRPr lang="en-US" b="1" dirty="0"/>
          </a:p>
          <a:p>
            <a:pPr lvl="2"/>
            <a:endParaRPr lang="en-US" b="1" dirty="0"/>
          </a:p>
          <a:p>
            <a:pPr lvl="2"/>
            <a:endParaRPr lang="en-US" b="1" dirty="0"/>
          </a:p>
          <a:p>
            <a:pPr marL="457200" lvl="1" indent="0">
              <a:buNone/>
            </a:pPr>
            <a:endParaRPr lang="en-US" b="1" dirty="0"/>
          </a:p>
          <a:p>
            <a:pPr lvl="2"/>
            <a:endParaRPr lang="en-US" b="1" dirty="0"/>
          </a:p>
          <a:p>
            <a:endParaRPr lang="en-US" dirty="0"/>
          </a:p>
          <a:p>
            <a:pPr lvl="2"/>
            <a:endParaRPr lang="en-US" dirty="0"/>
          </a:p>
          <a:p>
            <a:pPr lvl="2"/>
            <a:endParaRPr lang="en-US" dirty="0"/>
          </a:p>
        </p:txBody>
      </p:sp>
    </p:spTree>
    <p:extLst>
      <p:ext uri="{BB962C8B-B14F-4D97-AF65-F5344CB8AC3E}">
        <p14:creationId xmlns:p14="http://schemas.microsoft.com/office/powerpoint/2010/main" val="393422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7334" y="609600"/>
            <a:ext cx="8596668" cy="791817"/>
          </a:xfrm>
        </p:spPr>
        <p:txBody>
          <a:bodyPr/>
          <a:lstStyle/>
          <a:p>
            <a:r>
              <a:rPr lang="en-US" dirty="0"/>
              <a:t>High School and beyond – </a:t>
            </a:r>
          </a:p>
        </p:txBody>
      </p:sp>
      <p:sp>
        <p:nvSpPr>
          <p:cNvPr id="3" name="Content Placeholder 2"/>
          <p:cNvSpPr>
            <a:spLocks noGrp="1"/>
          </p:cNvSpPr>
          <p:nvPr>
            <p:ph idx="4294967295"/>
          </p:nvPr>
        </p:nvSpPr>
        <p:spPr>
          <a:xfrm>
            <a:off x="677334" y="1736105"/>
            <a:ext cx="8596668" cy="4695735"/>
          </a:xfrm>
        </p:spPr>
        <p:txBody>
          <a:bodyPr/>
          <a:lstStyle/>
          <a:p>
            <a:r>
              <a:rPr lang="en-US" dirty="0"/>
              <a:t>Trigonometry</a:t>
            </a:r>
          </a:p>
          <a:p>
            <a:pPr lvl="1"/>
            <a:r>
              <a:rPr lang="en-US" dirty="0"/>
              <a:t>Plotting trig expressions</a:t>
            </a:r>
          </a:p>
          <a:p>
            <a:pPr lvl="1"/>
            <a:r>
              <a:rPr lang="en-US" dirty="0"/>
              <a:t>Understanding relationships between trig functions</a:t>
            </a:r>
          </a:p>
          <a:p>
            <a:r>
              <a:rPr lang="en-US" dirty="0"/>
              <a:t>Calculus</a:t>
            </a:r>
          </a:p>
          <a:p>
            <a:pPr lvl="1"/>
            <a:r>
              <a:rPr lang="en-US" dirty="0"/>
              <a:t>Slopes of curves / Tangent lines</a:t>
            </a:r>
          </a:p>
          <a:p>
            <a:pPr lvl="1"/>
            <a:r>
              <a:rPr lang="en-US" dirty="0"/>
              <a:t>Mark area of integration under a curve.</a:t>
            </a:r>
          </a:p>
          <a:p>
            <a:r>
              <a:rPr lang="en-US" dirty="0"/>
              <a:t>Geometry Constructions</a:t>
            </a:r>
          </a:p>
          <a:p>
            <a:pPr lvl="1"/>
            <a:r>
              <a:rPr lang="en-US" dirty="0"/>
              <a:t>Perpendicular Bisectors</a:t>
            </a:r>
          </a:p>
          <a:p>
            <a:pPr lvl="1"/>
            <a:r>
              <a:rPr lang="en-US" dirty="0"/>
              <a:t>Find Circle Centers</a:t>
            </a:r>
          </a:p>
          <a:p>
            <a:pPr lvl="1"/>
            <a:endParaRPr lang="en-US" dirty="0"/>
          </a:p>
          <a:p>
            <a:pPr lvl="1"/>
            <a:endParaRPr lang="en-US" dirty="0"/>
          </a:p>
          <a:p>
            <a:pPr marL="457200" lvl="1" indent="0">
              <a:buNone/>
            </a:pPr>
            <a:endParaRPr lang="en-US" dirty="0"/>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76841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B090-7EB8-437C-A423-05DF9DA13CB9}"/>
              </a:ext>
            </a:extLst>
          </p:cNvPr>
          <p:cNvSpPr txBox="1">
            <a:spLocks/>
          </p:cNvSpPr>
          <p:nvPr/>
        </p:nvSpPr>
        <p:spPr>
          <a:xfrm>
            <a:off x="281094" y="358533"/>
            <a:ext cx="10086744" cy="7823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t>Exercises </a:t>
            </a:r>
            <a:r>
              <a:rPr lang="en-US" b="1" i="1"/>
              <a:t>Requiring Drawing- </a:t>
            </a:r>
            <a:r>
              <a:rPr lang="en-US" b="1"/>
              <a:t>NGSS</a:t>
            </a:r>
            <a:endParaRPr lang="en-US" b="1" dirty="0"/>
          </a:p>
        </p:txBody>
      </p:sp>
      <p:sp>
        <p:nvSpPr>
          <p:cNvPr id="3" name="Content Placeholder 2">
            <a:extLst>
              <a:ext uri="{FF2B5EF4-FFF2-40B4-BE49-F238E27FC236}">
                <a16:creationId xmlns:a16="http://schemas.microsoft.com/office/drawing/2014/main" id="{34C95D17-B564-4015-9D81-BC079210E5CB}"/>
              </a:ext>
            </a:extLst>
          </p:cNvPr>
          <p:cNvSpPr txBox="1">
            <a:spLocks/>
          </p:cNvSpPr>
          <p:nvPr/>
        </p:nvSpPr>
        <p:spPr>
          <a:xfrm>
            <a:off x="376629" y="1098800"/>
            <a:ext cx="10175150" cy="48151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a:t>Main Subject Areas are Physical Sciences, Life Sciences, and Earth and Space Sciences </a:t>
            </a:r>
          </a:p>
          <a:p>
            <a:pPr marL="0" indent="0">
              <a:buFont typeface="Wingdings 3" charset="2"/>
              <a:buNone/>
            </a:pPr>
            <a:r>
              <a:rPr lang="en-US" sz="1600" b="1" u="sng"/>
              <a:t>Drawing is a substantial requirement of NGSS K-12</a:t>
            </a:r>
            <a:r>
              <a:rPr lang="en-US" sz="1600" b="1"/>
              <a:t>: Examples …</a:t>
            </a:r>
            <a:endParaRPr lang="en-US" sz="1600"/>
          </a:p>
          <a:p>
            <a:r>
              <a:rPr lang="en-US"/>
              <a:t>“Foundations”</a:t>
            </a:r>
          </a:p>
          <a:p>
            <a:pPr lvl="1"/>
            <a:r>
              <a:rPr lang="en-US" b="1"/>
              <a:t>Science and Engineering Practices</a:t>
            </a:r>
          </a:p>
          <a:p>
            <a:pPr lvl="2"/>
            <a:r>
              <a:rPr lang="en-US" i="1"/>
              <a:t>Models</a:t>
            </a:r>
          </a:p>
          <a:p>
            <a:pPr marL="914400" lvl="2" indent="0">
              <a:buFont typeface="Wingdings 3" charset="2"/>
              <a:buNone/>
            </a:pPr>
            <a:r>
              <a:rPr lang="en-US" i="1"/>
              <a:t>	“Modeling in K–2 builds on prior experiences and progresses to include using and developing models (i.e., 	diagram, </a:t>
            </a:r>
            <a:r>
              <a:rPr lang="en-US" b="1" i="1" u="sng"/>
              <a:t>drawing</a:t>
            </a:r>
            <a:r>
              <a:rPr lang="en-US" i="1"/>
              <a:t>, physical replica, diorama, dramatization, storyboard) that represent concrete events 	or design solutions.”</a:t>
            </a:r>
          </a:p>
          <a:p>
            <a:pPr lvl="2"/>
            <a:r>
              <a:rPr lang="en-US" i="1"/>
              <a:t>Obtaining, Evaluating, and Communicating Information</a:t>
            </a:r>
          </a:p>
          <a:p>
            <a:pPr marL="1371600" lvl="3" indent="0">
              <a:buFont typeface="Wingdings 3" charset="2"/>
              <a:buNone/>
            </a:pPr>
            <a:r>
              <a:rPr lang="en-US" sz="1400" i="1"/>
              <a:t>“Communicate solutions with others in oral and/or written forms using models and/or drawings that provide detail about scientific ideas.”</a:t>
            </a:r>
          </a:p>
          <a:p>
            <a:pPr lvl="1"/>
            <a:r>
              <a:rPr lang="en-US" b="1"/>
              <a:t>Disciplinary Core</a:t>
            </a:r>
          </a:p>
          <a:p>
            <a:pPr lvl="2"/>
            <a:r>
              <a:rPr lang="en-US" i="1"/>
              <a:t> Developing Possible Solutions</a:t>
            </a:r>
          </a:p>
          <a:p>
            <a:pPr marL="1371600" lvl="3" indent="0">
              <a:buFont typeface="Wingdings 3" charset="2"/>
              <a:buNone/>
            </a:pPr>
            <a:r>
              <a:rPr lang="en-US" sz="1400" i="1"/>
              <a:t>“Designs can be conveyed through </a:t>
            </a:r>
            <a:r>
              <a:rPr lang="en-US" sz="1400" b="1" i="1" u="sng"/>
              <a:t>sketches</a:t>
            </a:r>
            <a:r>
              <a:rPr lang="en-US" sz="1400" i="1"/>
              <a:t>, </a:t>
            </a:r>
            <a:r>
              <a:rPr lang="en-US" sz="1400" b="1" i="1" u="sng"/>
              <a:t>drawings</a:t>
            </a:r>
            <a:r>
              <a:rPr lang="en-US" sz="1400" i="1"/>
              <a:t>, or physical models. These representations are useful in communicating ideas for a problem’s solutions to other people.”</a:t>
            </a:r>
          </a:p>
          <a:p>
            <a:pPr lvl="2"/>
            <a:endParaRPr lang="en-US" i="1" dirty="0"/>
          </a:p>
        </p:txBody>
      </p:sp>
      <p:sp>
        <p:nvSpPr>
          <p:cNvPr id="4" name="Rectangle 3">
            <a:extLst>
              <a:ext uri="{FF2B5EF4-FFF2-40B4-BE49-F238E27FC236}">
                <a16:creationId xmlns:a16="http://schemas.microsoft.com/office/drawing/2014/main" id="{F914C95C-76B8-4B6A-8626-E1C83064D1B7}"/>
              </a:ext>
            </a:extLst>
          </p:cNvPr>
          <p:cNvSpPr/>
          <p:nvPr/>
        </p:nvSpPr>
        <p:spPr>
          <a:xfrm>
            <a:off x="7368282" y="-941904"/>
            <a:ext cx="808235" cy="369332"/>
          </a:xfrm>
          <a:prstGeom prst="rect">
            <a:avLst/>
          </a:prstGeom>
        </p:spPr>
        <p:txBody>
          <a:bodyPr wrap="none">
            <a:spAutoFit/>
          </a:bodyPr>
          <a:lstStyle/>
          <a:p>
            <a:r>
              <a:rPr lang="en-US" b="1"/>
              <a:t> Ideas</a:t>
            </a:r>
            <a:endParaRPr lang="en-US"/>
          </a:p>
        </p:txBody>
      </p:sp>
      <p:sp>
        <p:nvSpPr>
          <p:cNvPr id="5" name="Rectangle 4">
            <a:extLst>
              <a:ext uri="{FF2B5EF4-FFF2-40B4-BE49-F238E27FC236}">
                <a16:creationId xmlns:a16="http://schemas.microsoft.com/office/drawing/2014/main" id="{F5B9ECFC-1B93-4128-9452-908C4CA3824B}"/>
              </a:ext>
            </a:extLst>
          </p:cNvPr>
          <p:cNvSpPr/>
          <p:nvPr/>
        </p:nvSpPr>
        <p:spPr>
          <a:xfrm>
            <a:off x="376629" y="5913986"/>
            <a:ext cx="8830852" cy="523220"/>
          </a:xfrm>
          <a:prstGeom prst="rect">
            <a:avLst/>
          </a:prstGeom>
          <a:ln>
            <a:solidFill>
              <a:schemeClr val="tx1"/>
            </a:solidFill>
          </a:ln>
        </p:spPr>
        <p:txBody>
          <a:bodyPr wrap="square">
            <a:spAutoFit/>
          </a:bodyPr>
          <a:lstStyle/>
          <a:p>
            <a:r>
              <a:rPr lang="en-US" sz="1400" dirty="0"/>
              <a:t>From -</a:t>
            </a:r>
            <a:r>
              <a:rPr lang="en-US" sz="1400" i="1" u="sng" dirty="0"/>
              <a:t> NEXT GENERATION SCIENCE STANDARDS, For States, By States</a:t>
            </a:r>
          </a:p>
          <a:p>
            <a:r>
              <a:rPr lang="en-US" sz="1400" dirty="0"/>
              <a:t>Volume 1: The Standards—Arranged by Disciplinary Core Ideas and by Topics, The National Academies Press</a:t>
            </a:r>
          </a:p>
        </p:txBody>
      </p:sp>
    </p:spTree>
    <p:extLst>
      <p:ext uri="{BB962C8B-B14F-4D97-AF65-F5344CB8AC3E}">
        <p14:creationId xmlns:p14="http://schemas.microsoft.com/office/powerpoint/2010/main" val="152438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2ACF-6716-4374-A3CC-976E4FF16B4C}"/>
              </a:ext>
            </a:extLst>
          </p:cNvPr>
          <p:cNvSpPr txBox="1">
            <a:spLocks/>
          </p:cNvSpPr>
          <p:nvPr/>
        </p:nvSpPr>
        <p:spPr>
          <a:xfrm>
            <a:off x="281094" y="396240"/>
            <a:ext cx="10086744" cy="78232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Exercises </a:t>
            </a:r>
            <a:r>
              <a:rPr lang="en-US" b="1" i="1" dirty="0"/>
              <a:t>Requiring Drawing- </a:t>
            </a:r>
            <a:r>
              <a:rPr lang="en-US" b="1" dirty="0"/>
              <a:t>NGSS, cont.</a:t>
            </a:r>
          </a:p>
        </p:txBody>
      </p:sp>
      <p:sp>
        <p:nvSpPr>
          <p:cNvPr id="3" name="Content Placeholder 2">
            <a:extLst>
              <a:ext uri="{FF2B5EF4-FFF2-40B4-BE49-F238E27FC236}">
                <a16:creationId xmlns:a16="http://schemas.microsoft.com/office/drawing/2014/main" id="{43B698CA-78DB-4676-8BBE-278F226C3D7C}"/>
              </a:ext>
            </a:extLst>
          </p:cNvPr>
          <p:cNvSpPr txBox="1">
            <a:spLocks/>
          </p:cNvSpPr>
          <p:nvPr/>
        </p:nvSpPr>
        <p:spPr>
          <a:xfrm>
            <a:off x="281094" y="1178560"/>
            <a:ext cx="11401390" cy="49960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Performance Expectations examples – students can:</a:t>
            </a:r>
          </a:p>
          <a:p>
            <a:pPr lvl="1"/>
            <a:r>
              <a:rPr lang="en-US" b="1" dirty="0"/>
              <a:t>Engineering Design </a:t>
            </a:r>
            <a:r>
              <a:rPr lang="en-US" dirty="0"/>
              <a:t>-  </a:t>
            </a:r>
          </a:p>
          <a:p>
            <a:pPr lvl="2"/>
            <a:r>
              <a:rPr lang="en-US" dirty="0"/>
              <a:t> K-2-ETS1-2. “Develop a simple </a:t>
            </a:r>
            <a:r>
              <a:rPr lang="en-US" b="1" i="1" u="sng" dirty="0"/>
              <a:t>sketch, drawing</a:t>
            </a:r>
            <a:r>
              <a:rPr lang="en-US" dirty="0"/>
              <a:t>, or physical model to illustrate how the shape </a:t>
            </a:r>
          </a:p>
          <a:p>
            <a:pPr marL="914400" lvl="2" indent="0">
              <a:spcBef>
                <a:spcPts val="0"/>
              </a:spcBef>
              <a:buNone/>
            </a:pPr>
            <a:r>
              <a:rPr lang="en-US" dirty="0"/>
              <a:t>an object helps it function as needed to solve a given problem.”</a:t>
            </a:r>
          </a:p>
          <a:p>
            <a:pPr lvl="1"/>
            <a:r>
              <a:rPr lang="en-US" b="1" dirty="0"/>
              <a:t>Matter and Its Interactions </a:t>
            </a:r>
            <a:r>
              <a:rPr lang="en-US" dirty="0"/>
              <a:t>  </a:t>
            </a:r>
          </a:p>
          <a:p>
            <a:pPr lvl="2" indent="-285750"/>
            <a:r>
              <a:rPr lang="en-US" dirty="0"/>
              <a:t>MS-PS1-1. “Develop models to describe the atomic composition of simple molecules and extended structures.</a:t>
            </a:r>
          </a:p>
          <a:p>
            <a:pPr marL="857250" lvl="2" indent="0">
              <a:spcBef>
                <a:spcPts val="0"/>
              </a:spcBef>
              <a:buNone/>
            </a:pPr>
            <a:r>
              <a:rPr lang="en-US" dirty="0"/>
              <a:t>Examples of molecular-level models could include </a:t>
            </a:r>
            <a:r>
              <a:rPr lang="en-US" b="1" u="sng" dirty="0"/>
              <a:t>drawings</a:t>
            </a:r>
            <a:r>
              <a:rPr lang="en-US" dirty="0"/>
              <a:t>, three-dimensional ball and stick structures, or computer representations showing different molecules with different types of atoms.”</a:t>
            </a:r>
          </a:p>
          <a:p>
            <a:pPr marL="857250" lvl="2" indent="0">
              <a:spcBef>
                <a:spcPts val="600"/>
              </a:spcBef>
              <a:buNone/>
            </a:pPr>
            <a:endParaRPr lang="en-US" dirty="0"/>
          </a:p>
          <a:p>
            <a:pPr lvl="2" indent="-285750">
              <a:spcBef>
                <a:spcPts val="0"/>
              </a:spcBef>
            </a:pPr>
            <a:r>
              <a:rPr lang="en-US" dirty="0"/>
              <a:t>MS-PS1-4. “Develop a model that predicts and describes changes in particle motion, temperature, </a:t>
            </a:r>
          </a:p>
          <a:p>
            <a:pPr marL="857250" lvl="2" indent="0">
              <a:spcBef>
                <a:spcPts val="0"/>
              </a:spcBef>
              <a:buNone/>
            </a:pPr>
            <a:r>
              <a:rPr lang="en-US" dirty="0"/>
              <a:t>and state of a pure substance when thermal energy is added or removed. Examples of models could include</a:t>
            </a:r>
          </a:p>
          <a:p>
            <a:pPr marL="857250" lvl="2" indent="0">
              <a:spcBef>
                <a:spcPts val="0"/>
              </a:spcBef>
              <a:buNone/>
            </a:pPr>
            <a:r>
              <a:rPr lang="en-US" b="1" u="sng" dirty="0"/>
              <a:t>drawings</a:t>
            </a:r>
            <a:r>
              <a:rPr lang="en-US" u="sng" dirty="0"/>
              <a:t> </a:t>
            </a:r>
            <a:r>
              <a:rPr lang="en-US" b="1" u="sng" dirty="0"/>
              <a:t>and diagrams</a:t>
            </a:r>
            <a:r>
              <a:rPr lang="en-US" u="sng" dirty="0"/>
              <a:t>.”</a:t>
            </a:r>
          </a:p>
          <a:p>
            <a:pPr lvl="2" indent="-285750">
              <a:spcBef>
                <a:spcPts val="0"/>
              </a:spcBef>
            </a:pPr>
            <a:endParaRPr lang="en-US" dirty="0"/>
          </a:p>
          <a:p>
            <a:pPr lvl="1">
              <a:spcBef>
                <a:spcPts val="0"/>
              </a:spcBef>
            </a:pPr>
            <a:r>
              <a:rPr lang="en-US" b="1" dirty="0"/>
              <a:t>Energy</a:t>
            </a:r>
            <a:r>
              <a:rPr lang="en-US" dirty="0"/>
              <a:t> </a:t>
            </a:r>
          </a:p>
          <a:p>
            <a:pPr marL="457200" lvl="1" indent="0">
              <a:spcBef>
                <a:spcPts val="0"/>
              </a:spcBef>
              <a:buNone/>
            </a:pPr>
            <a:endParaRPr lang="en-US" dirty="0"/>
          </a:p>
          <a:p>
            <a:pPr lvl="2">
              <a:spcBef>
                <a:spcPts val="0"/>
              </a:spcBef>
            </a:pPr>
            <a:r>
              <a:rPr lang="en-US" dirty="0"/>
              <a:t>HS-PS3-2. “Develop and use models to illustrate that energy at the macroscopic scale can be accounted for </a:t>
            </a:r>
          </a:p>
          <a:p>
            <a:pPr marL="914400" lvl="2" indent="0">
              <a:spcBef>
                <a:spcPts val="0"/>
              </a:spcBef>
              <a:buNone/>
            </a:pPr>
            <a:r>
              <a:rPr lang="en-US" dirty="0"/>
              <a:t>as a combination of energy associated with the motion of particles (objects) and energy associated with the relative positions of particles (objects).  Examples of models could include </a:t>
            </a:r>
            <a:r>
              <a:rPr lang="en-US" b="1" u="sng" dirty="0"/>
              <a:t>diagrams, drawings</a:t>
            </a:r>
            <a:r>
              <a:rPr lang="en-US" dirty="0"/>
              <a:t>, descriptions...”</a:t>
            </a:r>
          </a:p>
          <a:p>
            <a:pPr lvl="2">
              <a:spcBef>
                <a:spcPts val="0"/>
              </a:spcBef>
            </a:pPr>
            <a:endParaRPr lang="en-US" dirty="0"/>
          </a:p>
        </p:txBody>
      </p:sp>
      <p:sp>
        <p:nvSpPr>
          <p:cNvPr id="4" name="Rectangle 3">
            <a:extLst>
              <a:ext uri="{FF2B5EF4-FFF2-40B4-BE49-F238E27FC236}">
                <a16:creationId xmlns:a16="http://schemas.microsoft.com/office/drawing/2014/main" id="{0F6A8043-DBB2-4BD7-9876-11FEEFC92B69}"/>
              </a:ext>
            </a:extLst>
          </p:cNvPr>
          <p:cNvSpPr/>
          <p:nvPr/>
        </p:nvSpPr>
        <p:spPr>
          <a:xfrm>
            <a:off x="7368282" y="-941904"/>
            <a:ext cx="808235" cy="369332"/>
          </a:xfrm>
          <a:prstGeom prst="rect">
            <a:avLst/>
          </a:prstGeom>
        </p:spPr>
        <p:txBody>
          <a:bodyPr wrap="none">
            <a:spAutoFit/>
          </a:bodyPr>
          <a:lstStyle/>
          <a:p>
            <a:r>
              <a:rPr lang="en-US" b="1"/>
              <a:t> Ideas</a:t>
            </a:r>
            <a:endParaRPr lang="en-US"/>
          </a:p>
        </p:txBody>
      </p:sp>
    </p:spTree>
    <p:extLst>
      <p:ext uri="{BB962C8B-B14F-4D97-AF65-F5344CB8AC3E}">
        <p14:creationId xmlns:p14="http://schemas.microsoft.com/office/powerpoint/2010/main" val="3054696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609600"/>
            <a:ext cx="8596668" cy="71423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historical aside #2</a:t>
            </a:r>
          </a:p>
        </p:txBody>
      </p:sp>
      <p:sp>
        <p:nvSpPr>
          <p:cNvPr id="3" name="Content Placeholder 3"/>
          <p:cNvSpPr txBox="1">
            <a:spLocks/>
          </p:cNvSpPr>
          <p:nvPr/>
        </p:nvSpPr>
        <p:spPr>
          <a:xfrm>
            <a:off x="677334" y="1323833"/>
            <a:ext cx="8836745" cy="518614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Small business grants – SBIR and STTR</a:t>
            </a:r>
          </a:p>
          <a:p>
            <a:r>
              <a:rPr lang="en-US"/>
              <a:t>We received an NIH Phase I, feasibility demonstration, in 2013…</a:t>
            </a:r>
          </a:p>
          <a:p>
            <a:r>
              <a:rPr lang="en-US"/>
              <a:t>… and Phase II, ~$1M in 2015.</a:t>
            </a:r>
          </a:p>
          <a:p>
            <a:r>
              <a:rPr lang="en-US"/>
              <a:t>Goal1: develop the inTACT Printer</a:t>
            </a:r>
          </a:p>
          <a:p>
            <a:pPr lvl="1"/>
            <a:r>
              <a:rPr lang="en-US"/>
              <a:t>Prints interactive tactile worksheets from computer files or </a:t>
            </a:r>
            <a:r>
              <a:rPr lang="en-US" i="1"/>
              <a:t>ad hoc</a:t>
            </a:r>
          </a:p>
          <a:p>
            <a:pPr lvl="1"/>
            <a:r>
              <a:rPr lang="en-US"/>
              <a:t>Includes Braille annotation and variable line heights and sheet feed</a:t>
            </a:r>
          </a:p>
          <a:p>
            <a:r>
              <a:rPr lang="en-US"/>
              <a:t>Goal 2: evaluate the inTACT Printer and example worksheets with…</a:t>
            </a:r>
          </a:p>
          <a:p>
            <a:pPr marL="457200" lvl="1" indent="0">
              <a:buFont typeface="Wingdings 3" charset="2"/>
              <a:buNone/>
            </a:pPr>
            <a:endParaRPr lang="en-US"/>
          </a:p>
          <a:p>
            <a:pPr marL="0" indent="0">
              <a:buFont typeface="Wingdings 3" charset="2"/>
              <a:buNone/>
            </a:pPr>
            <a:endParaRPr lang="en-US"/>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98017347"/>
              </p:ext>
            </p:extLst>
          </p:nvPr>
        </p:nvGraphicFramePr>
        <p:xfrm>
          <a:off x="911668" y="4268084"/>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81148295"/>
                    </a:ext>
                  </a:extLst>
                </a:gridCol>
                <a:gridCol w="4064000">
                  <a:extLst>
                    <a:ext uri="{9D8B030D-6E8A-4147-A177-3AD203B41FA5}">
                      <a16:colId xmlns:a16="http://schemas.microsoft.com/office/drawing/2014/main" val="1805810050"/>
                    </a:ext>
                  </a:extLst>
                </a:gridCol>
              </a:tblGrid>
              <a:tr h="370840">
                <a:tc>
                  <a:txBody>
                    <a:bodyPr/>
                    <a:lstStyle/>
                    <a:p>
                      <a:r>
                        <a:rPr lang="en-US" b="1" dirty="0">
                          <a:solidFill>
                            <a:schemeClr val="tx1"/>
                          </a:solidFill>
                        </a:rPr>
                        <a:t>TSBVI</a:t>
                      </a:r>
                    </a:p>
                  </a:txBody>
                  <a:tcPr/>
                </a:tc>
                <a:tc>
                  <a:txBody>
                    <a:bodyPr/>
                    <a:lstStyle/>
                    <a:p>
                      <a:r>
                        <a:rPr lang="en-US" b="1" dirty="0">
                          <a:solidFill>
                            <a:schemeClr val="tx1"/>
                          </a:solidFill>
                        </a:rPr>
                        <a:t>Perkins School</a:t>
                      </a:r>
                    </a:p>
                  </a:txBody>
                  <a:tcPr/>
                </a:tc>
                <a:extLst>
                  <a:ext uri="{0D108BD9-81ED-4DB2-BD59-A6C34878D82A}">
                    <a16:rowId xmlns:a16="http://schemas.microsoft.com/office/drawing/2014/main" val="1315324701"/>
                  </a:ext>
                </a:extLst>
              </a:tr>
              <a:tr h="370840">
                <a:tc>
                  <a:txBody>
                    <a:bodyPr/>
                    <a:lstStyle/>
                    <a:p>
                      <a:r>
                        <a:rPr lang="en-US" b="1" dirty="0">
                          <a:solidFill>
                            <a:schemeClr val="tx1"/>
                          </a:solidFill>
                        </a:rPr>
                        <a:t>Louisiana Center</a:t>
                      </a:r>
                    </a:p>
                  </a:txBody>
                  <a:tcPr/>
                </a:tc>
                <a:tc>
                  <a:txBody>
                    <a:bodyPr/>
                    <a:lstStyle/>
                    <a:p>
                      <a:r>
                        <a:rPr lang="en-US" b="1" dirty="0">
                          <a:solidFill>
                            <a:schemeClr val="tx1"/>
                          </a:solidFill>
                        </a:rPr>
                        <a:t>VABVI</a:t>
                      </a:r>
                    </a:p>
                  </a:txBody>
                  <a:tcPr/>
                </a:tc>
                <a:extLst>
                  <a:ext uri="{0D108BD9-81ED-4DB2-BD59-A6C34878D82A}">
                    <a16:rowId xmlns:a16="http://schemas.microsoft.com/office/drawing/2014/main" val="3044103313"/>
                  </a:ext>
                </a:extLst>
              </a:tr>
              <a:tr h="370840">
                <a:tc>
                  <a:txBody>
                    <a:bodyPr/>
                    <a:lstStyle/>
                    <a:p>
                      <a:r>
                        <a:rPr lang="en-US" b="1" dirty="0">
                          <a:solidFill>
                            <a:schemeClr val="tx1"/>
                          </a:solidFill>
                        </a:rPr>
                        <a:t>Pearson</a:t>
                      </a:r>
                    </a:p>
                  </a:txBody>
                  <a:tcPr/>
                </a:tc>
                <a:tc>
                  <a:txBody>
                    <a:bodyPr/>
                    <a:lstStyle/>
                    <a:p>
                      <a:r>
                        <a:rPr lang="en-US" b="1" dirty="0">
                          <a:solidFill>
                            <a:schemeClr val="tx1"/>
                          </a:solidFill>
                        </a:rPr>
                        <a:t>NFB</a:t>
                      </a:r>
                    </a:p>
                  </a:txBody>
                  <a:tcPr/>
                </a:tc>
                <a:extLst>
                  <a:ext uri="{0D108BD9-81ED-4DB2-BD59-A6C34878D82A}">
                    <a16:rowId xmlns:a16="http://schemas.microsoft.com/office/drawing/2014/main" val="3531438361"/>
                  </a:ext>
                </a:extLst>
              </a:tr>
              <a:tr h="370840">
                <a:tc>
                  <a:txBody>
                    <a:bodyPr/>
                    <a:lstStyle/>
                    <a:p>
                      <a:r>
                        <a:rPr lang="en-US" b="1" dirty="0">
                          <a:solidFill>
                            <a:schemeClr val="tx1"/>
                          </a:solidFill>
                        </a:rPr>
                        <a:t>GH</a:t>
                      </a:r>
                    </a:p>
                  </a:txBody>
                  <a:tcPr/>
                </a:tc>
                <a:tc>
                  <a:txBody>
                    <a:bodyPr/>
                    <a:lstStyle/>
                    <a:p>
                      <a:r>
                        <a:rPr lang="en-US" b="1" dirty="0">
                          <a:solidFill>
                            <a:schemeClr val="tx1"/>
                          </a:solidFill>
                        </a:rPr>
                        <a:t>AIR</a:t>
                      </a:r>
                    </a:p>
                  </a:txBody>
                  <a:tcPr/>
                </a:tc>
                <a:extLst>
                  <a:ext uri="{0D108BD9-81ED-4DB2-BD59-A6C34878D82A}">
                    <a16:rowId xmlns:a16="http://schemas.microsoft.com/office/drawing/2014/main" val="2186304767"/>
                  </a:ext>
                </a:extLst>
              </a:tr>
            </a:tbl>
          </a:graphicData>
        </a:graphic>
      </p:graphicFrame>
    </p:spTree>
    <p:extLst>
      <p:ext uri="{BB962C8B-B14F-4D97-AF65-F5344CB8AC3E}">
        <p14:creationId xmlns:p14="http://schemas.microsoft.com/office/powerpoint/2010/main" val="261093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7334" y="677031"/>
            <a:ext cx="8596668" cy="755984"/>
          </a:xfrm>
        </p:spPr>
        <p:txBody>
          <a:bodyPr>
            <a:normAutofit fontScale="90000"/>
          </a:bodyPr>
          <a:lstStyle/>
          <a:p>
            <a:r>
              <a:rPr lang="en-US" b="1" dirty="0"/>
              <a:t>Grant Progress and Status: engineering</a:t>
            </a:r>
            <a:br>
              <a:rPr lang="en-US" b="1" dirty="0"/>
            </a:br>
            <a:br>
              <a:rPr lang="en-US" dirty="0"/>
            </a:br>
            <a:endParaRPr lang="en-US" dirty="0"/>
          </a:p>
        </p:txBody>
      </p:sp>
      <p:sp>
        <p:nvSpPr>
          <p:cNvPr id="3" name="Content Placeholder 2"/>
          <p:cNvSpPr>
            <a:spLocks noGrp="1"/>
          </p:cNvSpPr>
          <p:nvPr>
            <p:ph idx="4294967295"/>
          </p:nvPr>
        </p:nvSpPr>
        <p:spPr>
          <a:xfrm>
            <a:off x="677334" y="1214888"/>
            <a:ext cx="6422187" cy="4496363"/>
          </a:xfrm>
        </p:spPr>
        <p:txBody>
          <a:bodyPr>
            <a:normAutofit/>
          </a:bodyPr>
          <a:lstStyle/>
          <a:p>
            <a:endParaRPr lang="en-US" dirty="0"/>
          </a:p>
          <a:p>
            <a:pPr>
              <a:spcBef>
                <a:spcPts val="0"/>
              </a:spcBef>
            </a:pPr>
            <a:r>
              <a:rPr lang="en-US" sz="2000" u="sng" dirty="0"/>
              <a:t>Brailling</a:t>
            </a:r>
            <a:r>
              <a:rPr lang="en-US" sz="2000" dirty="0"/>
              <a:t> system complete. First-ever </a:t>
            </a:r>
            <a:r>
              <a:rPr lang="en-US" sz="2000" i="1" dirty="0"/>
              <a:t>annotated</a:t>
            </a:r>
            <a:r>
              <a:rPr lang="en-US" sz="2000" dirty="0"/>
              <a:t> interactive tactile worksheets.</a:t>
            </a:r>
          </a:p>
          <a:p>
            <a:pPr>
              <a:spcBef>
                <a:spcPts val="0"/>
              </a:spcBef>
            </a:pPr>
            <a:endParaRPr lang="en-US" sz="2000" dirty="0"/>
          </a:p>
          <a:p>
            <a:pPr>
              <a:spcBef>
                <a:spcPts val="0"/>
              </a:spcBef>
            </a:pPr>
            <a:r>
              <a:rPr lang="en-US" sz="2000" dirty="0"/>
              <a:t>Programmed </a:t>
            </a:r>
            <a:r>
              <a:rPr lang="en-US" sz="2000" u="sng" dirty="0"/>
              <a:t>control of line height</a:t>
            </a:r>
            <a:r>
              <a:rPr lang="en-US" sz="2000" dirty="0"/>
              <a:t>: system complete.</a:t>
            </a:r>
          </a:p>
          <a:p>
            <a:pPr marL="0" indent="0">
              <a:spcBef>
                <a:spcPts val="0"/>
              </a:spcBef>
              <a:buNone/>
            </a:pPr>
            <a:endParaRPr lang="en-US" sz="2000" dirty="0"/>
          </a:p>
          <a:p>
            <a:pPr>
              <a:spcBef>
                <a:spcPts val="0"/>
              </a:spcBef>
            </a:pPr>
            <a:r>
              <a:rPr lang="en-US" sz="2000" dirty="0"/>
              <a:t>Beta inTACT Printer </a:t>
            </a:r>
            <a:r>
              <a:rPr lang="en-US" sz="2000" u="sng" dirty="0"/>
              <a:t>prototype 1.0 </a:t>
            </a:r>
            <a:r>
              <a:rPr lang="en-US" sz="2000" dirty="0"/>
              <a:t>completed</a:t>
            </a:r>
          </a:p>
          <a:p>
            <a:pPr marL="0" indent="0">
              <a:spcBef>
                <a:spcPts val="0"/>
              </a:spcBef>
              <a:buNone/>
            </a:pPr>
            <a:endParaRPr lang="en-US" sz="2000" dirty="0"/>
          </a:p>
          <a:p>
            <a:pPr>
              <a:spcBef>
                <a:spcPts val="0"/>
              </a:spcBef>
            </a:pPr>
            <a:r>
              <a:rPr lang="en-US" sz="2000" u="sng" dirty="0"/>
              <a:t>Custom circuitry </a:t>
            </a:r>
            <a:r>
              <a:rPr lang="en-US" sz="2000" dirty="0"/>
              <a:t>for prototype 2.0 nearing completion at GH.</a:t>
            </a:r>
          </a:p>
          <a:p>
            <a:pPr>
              <a:spcBef>
                <a:spcPts val="0"/>
              </a:spcBef>
            </a:pPr>
            <a:endParaRPr lang="en-US" sz="2000" dirty="0"/>
          </a:p>
          <a:p>
            <a:pPr>
              <a:spcBef>
                <a:spcPts val="0"/>
              </a:spcBef>
            </a:pPr>
            <a:r>
              <a:rPr lang="en-US" sz="2000" dirty="0"/>
              <a:t>Design iteration of the </a:t>
            </a:r>
            <a:r>
              <a:rPr lang="en-US" sz="2000" u="sng" dirty="0"/>
              <a:t>feed and clamping </a:t>
            </a:r>
            <a:r>
              <a:rPr lang="en-US" sz="2000" dirty="0"/>
              <a:t>system continuing</a:t>
            </a:r>
          </a:p>
          <a:p>
            <a:pPr>
              <a:spcBef>
                <a:spcPts val="0"/>
              </a:spcBef>
            </a:pPr>
            <a:endParaRPr lang="en-US" sz="1600" dirty="0"/>
          </a:p>
          <a:p>
            <a:pPr marL="0" indent="0">
              <a:spcBef>
                <a:spcPts val="0"/>
              </a:spcBef>
              <a:buNone/>
            </a:pPr>
            <a:endParaRPr lang="en-US" sz="1600" dirty="0"/>
          </a:p>
        </p:txBody>
      </p:sp>
      <p:pic>
        <p:nvPicPr>
          <p:cNvPr id="4" name="Picture 3"/>
          <p:cNvPicPr>
            <a:picLocks noChangeAspect="1"/>
          </p:cNvPicPr>
          <p:nvPr/>
        </p:nvPicPr>
        <p:blipFill>
          <a:blip r:embed="rId2"/>
          <a:stretch>
            <a:fillRect/>
          </a:stretch>
        </p:blipFill>
        <p:spPr>
          <a:xfrm>
            <a:off x="7099521" y="2871047"/>
            <a:ext cx="4698040" cy="2642648"/>
          </a:xfrm>
          <a:prstGeom prst="rect">
            <a:avLst/>
          </a:prstGeom>
          <a:ln>
            <a:solidFill>
              <a:schemeClr val="tx1"/>
            </a:solidFill>
          </a:ln>
        </p:spPr>
      </p:pic>
    </p:spTree>
    <p:extLst>
      <p:ext uri="{BB962C8B-B14F-4D97-AF65-F5344CB8AC3E}">
        <p14:creationId xmlns:p14="http://schemas.microsoft.com/office/powerpoint/2010/main" val="1478941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098" y="1064412"/>
            <a:ext cx="8674687" cy="5083000"/>
          </a:xfrm>
          <a:prstGeom prst="rect">
            <a:avLst/>
          </a:prstGeom>
        </p:spPr>
      </p:pic>
      <p:sp>
        <p:nvSpPr>
          <p:cNvPr id="3" name="Title 1"/>
          <p:cNvSpPr txBox="1">
            <a:spLocks/>
          </p:cNvSpPr>
          <p:nvPr/>
        </p:nvSpPr>
        <p:spPr>
          <a:xfrm>
            <a:off x="677334" y="158416"/>
            <a:ext cx="8596668" cy="1320800"/>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EASY intact Printer</a:t>
            </a:r>
            <a:br>
              <a:rPr lang="en-US" dirty="0"/>
            </a:br>
            <a:br>
              <a:rPr lang="en-US" dirty="0"/>
            </a:br>
            <a:endParaRPr lang="en-US" dirty="0"/>
          </a:p>
        </p:txBody>
      </p:sp>
    </p:spTree>
    <p:extLst>
      <p:ext uri="{BB962C8B-B14F-4D97-AF65-F5344CB8AC3E}">
        <p14:creationId xmlns:p14="http://schemas.microsoft.com/office/powerpoint/2010/main" val="659437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971633" cy="1320800"/>
          </a:xfrm>
        </p:spPr>
        <p:txBody>
          <a:bodyPr/>
          <a:lstStyle/>
          <a:p>
            <a:r>
              <a:rPr lang="en-US" dirty="0"/>
              <a:t>Grant Progress; Student and Professional Evaluators so far</a:t>
            </a:r>
          </a:p>
        </p:txBody>
      </p:sp>
      <p:sp>
        <p:nvSpPr>
          <p:cNvPr id="3" name="Content Placeholder 2"/>
          <p:cNvSpPr>
            <a:spLocks noGrp="1"/>
          </p:cNvSpPr>
          <p:nvPr>
            <p:ph idx="1"/>
          </p:nvPr>
        </p:nvSpPr>
        <p:spPr>
          <a:xfrm>
            <a:off x="677333" y="1930400"/>
            <a:ext cx="8596668" cy="4431280"/>
          </a:xfrm>
        </p:spPr>
        <p:txBody>
          <a:bodyPr>
            <a:normAutofit/>
          </a:bodyPr>
          <a:lstStyle/>
          <a:p>
            <a:r>
              <a:rPr lang="en-US" sz="2400" dirty="0"/>
              <a:t>TSBVI</a:t>
            </a:r>
          </a:p>
          <a:p>
            <a:pPr lvl="1"/>
            <a:r>
              <a:rPr lang="en-US" sz="2400" dirty="0"/>
              <a:t>six faculty and professional staff</a:t>
            </a:r>
          </a:p>
          <a:p>
            <a:pPr lvl="1"/>
            <a:r>
              <a:rPr lang="en-US" sz="2400" dirty="0"/>
              <a:t>twenty students</a:t>
            </a:r>
          </a:p>
          <a:p>
            <a:r>
              <a:rPr lang="en-US" sz="2400" dirty="0"/>
              <a:t>Perkins</a:t>
            </a:r>
          </a:p>
          <a:p>
            <a:pPr lvl="1"/>
            <a:r>
              <a:rPr lang="en-US" sz="2400" dirty="0"/>
              <a:t>three faculty</a:t>
            </a:r>
          </a:p>
          <a:p>
            <a:pPr lvl="1"/>
            <a:r>
              <a:rPr lang="en-US" sz="2400" dirty="0"/>
              <a:t>six students</a:t>
            </a:r>
          </a:p>
          <a:p>
            <a:r>
              <a:rPr lang="en-US" sz="2400" dirty="0"/>
              <a:t>LA Center: two faculty/admin</a:t>
            </a:r>
          </a:p>
          <a:p>
            <a:r>
              <a:rPr lang="en-US" sz="2400" dirty="0"/>
              <a:t>NFB: two education specialists/program leaders, plus instructors at particular State BELL’s (planned)</a:t>
            </a:r>
          </a:p>
        </p:txBody>
      </p:sp>
    </p:spTree>
    <p:extLst>
      <p:ext uri="{BB962C8B-B14F-4D97-AF65-F5344CB8AC3E}">
        <p14:creationId xmlns:p14="http://schemas.microsoft.com/office/powerpoint/2010/main" val="461270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78" y="582304"/>
            <a:ext cx="11537413" cy="1320800"/>
          </a:xfrm>
        </p:spPr>
        <p:txBody>
          <a:bodyPr/>
          <a:lstStyle/>
          <a:p>
            <a:r>
              <a:rPr lang="en-US" b="1" dirty="0"/>
              <a:t>Grant Progress: Evaluation courses and con</a:t>
            </a:r>
            <a:r>
              <a:rPr lang="en-US" b="1" dirty="0">
                <a:solidFill>
                  <a:schemeClr val="bg1"/>
                </a:solidFill>
              </a:rPr>
              <a:t>tent</a:t>
            </a:r>
            <a:r>
              <a:rPr lang="en-US" dirty="0">
                <a:solidFill>
                  <a:schemeClr val="accent1">
                    <a:lumMod val="75000"/>
                  </a:schemeClr>
                </a:solidFill>
              </a:rPr>
              <a:t>	</a:t>
            </a:r>
          </a:p>
        </p:txBody>
      </p:sp>
      <p:sp>
        <p:nvSpPr>
          <p:cNvPr id="3" name="Content Placeholder 2"/>
          <p:cNvSpPr>
            <a:spLocks noGrp="1"/>
          </p:cNvSpPr>
          <p:nvPr>
            <p:ph idx="1"/>
          </p:nvPr>
        </p:nvSpPr>
        <p:spPr>
          <a:xfrm>
            <a:off x="404378" y="1393831"/>
            <a:ext cx="10515600" cy="5119264"/>
          </a:xfrm>
        </p:spPr>
        <p:txBody>
          <a:bodyPr>
            <a:normAutofit lnSpcReduction="10000"/>
          </a:bodyPr>
          <a:lstStyle/>
          <a:p>
            <a:r>
              <a:rPr lang="en-US" sz="2000" dirty="0"/>
              <a:t>TSBVI: 15 worksheets</a:t>
            </a:r>
          </a:p>
          <a:p>
            <a:pPr lvl="1"/>
            <a:r>
              <a:rPr lang="en-US" sz="1800" dirty="0"/>
              <a:t>3</a:t>
            </a:r>
            <a:r>
              <a:rPr lang="en-US" sz="1800" baseline="30000" dirty="0"/>
              <a:t>rd</a:t>
            </a:r>
            <a:r>
              <a:rPr lang="en-US" sz="1800" dirty="0"/>
              <a:t> grade 3-session geometry short course. Margaret Edwards and John Rose. Instructor-originated.</a:t>
            </a:r>
          </a:p>
          <a:p>
            <a:pPr lvl="1"/>
            <a:r>
              <a:rPr lang="en-US" sz="1800" dirty="0"/>
              <a:t>Grades 8-11, “math tools” short course. Susan Osterhaus and Margaret Edwards. instructor originated.</a:t>
            </a:r>
          </a:p>
          <a:p>
            <a:pPr lvl="1"/>
            <a:r>
              <a:rPr lang="en-US" sz="1800" dirty="0"/>
              <a:t>7</a:t>
            </a:r>
            <a:r>
              <a:rPr lang="en-US" sz="1800" baseline="30000" dirty="0"/>
              <a:t>th</a:t>
            </a:r>
            <a:r>
              <a:rPr lang="en-US" sz="1800" dirty="0"/>
              <a:t> period geometry, from </a:t>
            </a:r>
            <a:r>
              <a:rPr lang="en-US" sz="1800" u="sng" dirty="0"/>
              <a:t>TEKS Geometry</a:t>
            </a:r>
          </a:p>
          <a:p>
            <a:r>
              <a:rPr lang="en-US" sz="2000" dirty="0"/>
              <a:t>Perkins: 14 worksheets</a:t>
            </a:r>
          </a:p>
          <a:p>
            <a:pPr lvl="1"/>
            <a:r>
              <a:rPr lang="en-US" sz="1800" dirty="0"/>
              <a:t>4</a:t>
            </a:r>
            <a:r>
              <a:rPr lang="en-US" sz="1800" baseline="30000" dirty="0"/>
              <a:t>th</a:t>
            </a:r>
            <a:r>
              <a:rPr lang="en-US" sz="1800" dirty="0"/>
              <a:t> grade math, fractions: Becky Vercollone and Elise Edwards, from text</a:t>
            </a:r>
          </a:p>
          <a:p>
            <a:pPr lvl="1"/>
            <a:r>
              <a:rPr lang="en-US" sz="1800" dirty="0"/>
              <a:t>Two students, templates for practicing signature, instructor originated</a:t>
            </a:r>
          </a:p>
          <a:p>
            <a:r>
              <a:rPr lang="en-US" sz="2000" dirty="0"/>
              <a:t>LA Center: 10 generics selected from 30</a:t>
            </a:r>
          </a:p>
          <a:p>
            <a:pPr lvl="1"/>
            <a:r>
              <a:rPr lang="en-US" sz="1800" dirty="0"/>
              <a:t>Generics, including Bohr model, circle with tic marks, clock faces, graph paper, 4-way intersection, pie chart, thermometer with tic marks, Venn diagram, US outline, body outline</a:t>
            </a:r>
          </a:p>
          <a:p>
            <a:r>
              <a:rPr lang="en-US" sz="2000" dirty="0"/>
              <a:t>NFB BELL</a:t>
            </a:r>
          </a:p>
          <a:p>
            <a:pPr lvl="1"/>
            <a:r>
              <a:rPr lang="en-US" sz="1800" dirty="0"/>
              <a:t>“Learn to Draw, Draw to Learn”: at-home adjunct to daily Braille content</a:t>
            </a:r>
          </a:p>
          <a:p>
            <a:endParaRPr lang="en-US" dirty="0"/>
          </a:p>
        </p:txBody>
      </p:sp>
    </p:spTree>
    <p:extLst>
      <p:ext uri="{BB962C8B-B14F-4D97-AF65-F5344CB8AC3E}">
        <p14:creationId xmlns:p14="http://schemas.microsoft.com/office/powerpoint/2010/main" val="309013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9450" y="1150491"/>
            <a:ext cx="6904549" cy="646331"/>
          </a:xfrm>
          <a:prstGeom prst="rect">
            <a:avLst/>
          </a:prstGeom>
        </p:spPr>
        <p:txBody>
          <a:bodyPr wrap="square">
            <a:spAutoFit/>
          </a:bodyPr>
          <a:lstStyle/>
          <a:p>
            <a:r>
              <a:rPr lang="en-US" sz="3600" dirty="0">
                <a:solidFill>
                  <a:schemeClr val="accent1"/>
                </a:solidFill>
              </a:rPr>
              <a:t>My Relevant Background</a:t>
            </a:r>
          </a:p>
        </p:txBody>
      </p:sp>
      <p:sp>
        <p:nvSpPr>
          <p:cNvPr id="3" name="Rectangle 2"/>
          <p:cNvSpPr/>
          <p:nvPr/>
        </p:nvSpPr>
        <p:spPr>
          <a:xfrm>
            <a:off x="1576842" y="1958873"/>
            <a:ext cx="8087535" cy="1200329"/>
          </a:xfrm>
          <a:prstGeom prst="rect">
            <a:avLst/>
          </a:prstGeom>
        </p:spPr>
        <p:txBody>
          <a:bodyPr wrap="none">
            <a:spAutoFit/>
          </a:bodyPr>
          <a:lstStyle/>
          <a:p>
            <a:pPr marL="285750" indent="-285750">
              <a:buFont typeface="Arial" panose="020B0604020202020204" pitchFamily="34" charset="0"/>
              <a:buChar char="•"/>
            </a:pPr>
            <a:r>
              <a:rPr lang="en-US" dirty="0"/>
              <a:t>Mechanical Engineering – IBM, Faculty UVM</a:t>
            </a:r>
          </a:p>
          <a:p>
            <a:pPr marL="285750" indent="-285750">
              <a:buFont typeface="Arial" panose="020B0604020202020204" pitchFamily="34" charset="0"/>
              <a:buChar char="•"/>
            </a:pPr>
            <a:r>
              <a:rPr lang="en-US" dirty="0"/>
              <a:t>STEM Education, freehand drawing instruction </a:t>
            </a:r>
          </a:p>
          <a:p>
            <a:pPr marL="285750" indent="-285750">
              <a:buFont typeface="Arial" panose="020B0604020202020204" pitchFamily="34" charset="0"/>
              <a:buChar char="•"/>
            </a:pPr>
            <a:r>
              <a:rPr lang="en-US" dirty="0"/>
              <a:t>Fine Arts, Illustration – drawing, painting, sculpture, textbook illustration</a:t>
            </a:r>
          </a:p>
          <a:p>
            <a:endParaRPr lang="en-US" dirty="0">
              <a:solidFill>
                <a:schemeClr val="accent1"/>
              </a:solidFill>
            </a:endParaRPr>
          </a:p>
        </p:txBody>
      </p:sp>
    </p:spTree>
    <p:extLst>
      <p:ext uri="{BB962C8B-B14F-4D97-AF65-F5344CB8AC3E}">
        <p14:creationId xmlns:p14="http://schemas.microsoft.com/office/powerpoint/2010/main" val="92098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7334" y="158416"/>
            <a:ext cx="8596668" cy="1320800"/>
          </a:xfrm>
        </p:spPr>
        <p:txBody>
          <a:bodyPr>
            <a:normAutofit fontScale="90000"/>
          </a:bodyPr>
          <a:lstStyle/>
          <a:p>
            <a:r>
              <a:rPr lang="en-US" dirty="0"/>
              <a:t>E.A.S.Y NIH Phase II Grant Progress: Printer and Interactive Tactile Graphics Worksheets</a:t>
            </a:r>
            <a:br>
              <a:rPr lang="en-US" dirty="0"/>
            </a:br>
            <a:br>
              <a:rPr lang="en-US" dirty="0"/>
            </a:br>
            <a:endParaRPr lang="en-US" dirty="0"/>
          </a:p>
        </p:txBody>
      </p:sp>
      <p:sp>
        <p:nvSpPr>
          <p:cNvPr id="3" name="Content Placeholder 2"/>
          <p:cNvSpPr>
            <a:spLocks noGrp="1"/>
          </p:cNvSpPr>
          <p:nvPr>
            <p:ph idx="4294967295"/>
          </p:nvPr>
        </p:nvSpPr>
        <p:spPr>
          <a:xfrm>
            <a:off x="719445" y="1395663"/>
            <a:ext cx="9645760" cy="5287879"/>
          </a:xfrm>
        </p:spPr>
        <p:txBody>
          <a:bodyPr>
            <a:normAutofit/>
          </a:bodyPr>
          <a:lstStyle/>
          <a:p>
            <a:endParaRPr lang="en-US" dirty="0"/>
          </a:p>
          <a:p>
            <a:pPr>
              <a:spcBef>
                <a:spcPts val="0"/>
              </a:spcBef>
            </a:pPr>
            <a:r>
              <a:rPr lang="en-US" dirty="0"/>
              <a:t>Added Brailling capacity and varying line height on inTACT Drawing sheets. Produced the first ever annotated </a:t>
            </a:r>
            <a:r>
              <a:rPr lang="en-US" b="1" dirty="0"/>
              <a:t>Tactile Graphics Worksheets</a:t>
            </a:r>
            <a:r>
              <a:rPr lang="en-US" dirty="0"/>
              <a:t> for BLV students.</a:t>
            </a:r>
          </a:p>
          <a:p>
            <a:pPr marL="0" indent="0">
              <a:spcBef>
                <a:spcPts val="0"/>
              </a:spcBef>
              <a:buNone/>
            </a:pPr>
            <a:endParaRPr lang="en-US" dirty="0"/>
          </a:p>
          <a:p>
            <a:pPr>
              <a:spcBef>
                <a:spcPts val="0"/>
              </a:spcBef>
            </a:pPr>
            <a:r>
              <a:rPr lang="en-US" dirty="0"/>
              <a:t> Finalized Design of a beta-prototype inTACT Printer</a:t>
            </a:r>
          </a:p>
          <a:p>
            <a:pPr marL="0" indent="0">
              <a:spcBef>
                <a:spcPts val="0"/>
              </a:spcBef>
              <a:buNone/>
            </a:pPr>
            <a:endParaRPr lang="en-US" dirty="0"/>
          </a:p>
          <a:p>
            <a:pPr>
              <a:spcBef>
                <a:spcPts val="0"/>
              </a:spcBef>
            </a:pPr>
            <a:r>
              <a:rPr lang="en-US" dirty="0"/>
              <a:t>Developed  Custom interactive worksheets for use by students at TSBVI, Perkins School, and the LA Center</a:t>
            </a:r>
          </a:p>
          <a:p>
            <a:pPr marL="0" indent="0">
              <a:spcBef>
                <a:spcPts val="0"/>
              </a:spcBef>
              <a:buNone/>
            </a:pPr>
            <a:endParaRPr lang="en-US" dirty="0"/>
          </a:p>
          <a:p>
            <a:pPr>
              <a:spcBef>
                <a:spcPts val="0"/>
              </a:spcBef>
            </a:pPr>
            <a:r>
              <a:rPr lang="en-US" dirty="0"/>
              <a:t>Developed interactive generic worksheets for the LA Center in math, science, geography, O&amp;M, etc. </a:t>
            </a:r>
          </a:p>
          <a:p>
            <a:pPr marL="0" indent="0">
              <a:spcBef>
                <a:spcPts val="0"/>
              </a:spcBef>
              <a:buNone/>
            </a:pPr>
            <a:endParaRPr lang="en-US" dirty="0"/>
          </a:p>
          <a:p>
            <a:pPr>
              <a:spcBef>
                <a:spcPts val="0"/>
              </a:spcBef>
            </a:pPr>
            <a:r>
              <a:rPr lang="en-US" dirty="0"/>
              <a:t>Collaborating with the </a:t>
            </a:r>
            <a:r>
              <a:rPr lang="en-US" b="1" dirty="0"/>
              <a:t>NFB, Perkins School for the Blind, Texas School for the Blind and Visually Impaired, LA Center for the Blind, Vermont Association for the Blind and Visually Impaired, American Institutes for Research, </a:t>
            </a:r>
            <a:r>
              <a:rPr lang="en-US" b="1" dirty="0" err="1"/>
              <a:t>gh</a:t>
            </a:r>
            <a:r>
              <a:rPr lang="en-US" b="1" dirty="0"/>
              <a:t>, and Pearson Publishing </a:t>
            </a:r>
            <a:r>
              <a:rPr lang="en-US" dirty="0"/>
              <a:t>to incorporate inTACT Worksheets into current programming, curricular development, and testing platforms. </a:t>
            </a:r>
            <a:r>
              <a:rPr lang="en-US" dirty="0">
                <a:highlight>
                  <a:srgbClr val="FFFF00"/>
                </a:highlight>
              </a:rPr>
              <a:t>THANK YOU –WE ARE GRATEFUL!!!</a:t>
            </a:r>
          </a:p>
        </p:txBody>
      </p:sp>
    </p:spTree>
    <p:extLst>
      <p:ext uri="{BB962C8B-B14F-4D97-AF65-F5344CB8AC3E}">
        <p14:creationId xmlns:p14="http://schemas.microsoft.com/office/powerpoint/2010/main" val="1449110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158416"/>
            <a:ext cx="9281914" cy="1229709"/>
          </a:xfrm>
          <a:prstGeom prst="rect">
            <a:avLst/>
          </a:prstGeom>
        </p:spPr>
        <p:txBody>
          <a:bodyPr vert="horz" lIns="91440" tIns="45720" rIns="91440" bIns="45720" rtlCol="0" anchor="t">
            <a:normAutofit fontScale="2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US" sz="14400" dirty="0"/>
              <a:t>E.A.S.Y NIH Phase II Grant: Collaboration Strategy for Worksheet Evaluation</a:t>
            </a:r>
            <a:br>
              <a:rPr lang="en-US" dirty="0"/>
            </a:br>
            <a:br>
              <a:rPr lang="en-US" dirty="0"/>
            </a:br>
            <a:endParaRPr lang="en-US" dirty="0"/>
          </a:p>
        </p:txBody>
      </p:sp>
      <p:sp>
        <p:nvSpPr>
          <p:cNvPr id="4" name="Rectangle 3"/>
          <p:cNvSpPr/>
          <p:nvPr/>
        </p:nvSpPr>
        <p:spPr>
          <a:xfrm>
            <a:off x="271749" y="1608462"/>
            <a:ext cx="10403595" cy="1938992"/>
          </a:xfrm>
          <a:prstGeom prst="rect">
            <a:avLst/>
          </a:prstGeom>
        </p:spPr>
        <p:txBody>
          <a:bodyPr wrap="square">
            <a:spAutoFit/>
          </a:bodyPr>
          <a:lstStyle/>
          <a:p>
            <a:r>
              <a:rPr lang="en-US" sz="2400" dirty="0">
                <a:solidFill>
                  <a:srgbClr val="222222"/>
                </a:solidFill>
              </a:rPr>
              <a:t> “...To make a good work plan for investigating the use and effectiveness of interactive worksheets depends heavily on getting your guidance and input on subject matter, educational level, classroom strategy, classroom materials, teacher buy in/training as necessary, etc.  </a:t>
            </a:r>
            <a:r>
              <a:rPr lang="en-US" sz="2400" b="1" dirty="0">
                <a:solidFill>
                  <a:srgbClr val="222222"/>
                </a:solidFill>
                <a:highlight>
                  <a:srgbClr val="FFFF00"/>
                </a:highlight>
              </a:rPr>
              <a:t>- that first and foremost work for you and your students in your teaching settings</a:t>
            </a:r>
            <a:r>
              <a:rPr lang="en-US" sz="2400" dirty="0">
                <a:solidFill>
                  <a:srgbClr val="222222"/>
                </a:solidFill>
              </a:rPr>
              <a:t>.”</a:t>
            </a:r>
            <a:endParaRPr lang="en-US" sz="2400" dirty="0"/>
          </a:p>
        </p:txBody>
      </p:sp>
      <p:sp>
        <p:nvSpPr>
          <p:cNvPr id="5" name="Rectangle 4"/>
          <p:cNvSpPr/>
          <p:nvPr/>
        </p:nvSpPr>
        <p:spPr>
          <a:xfrm>
            <a:off x="271748" y="3767791"/>
            <a:ext cx="11615451" cy="1938992"/>
          </a:xfrm>
          <a:prstGeom prst="rect">
            <a:avLst/>
          </a:prstGeom>
        </p:spPr>
        <p:txBody>
          <a:bodyPr wrap="square">
            <a:spAutoFit/>
          </a:bodyPr>
          <a:lstStyle/>
          <a:p>
            <a:r>
              <a:rPr lang="en-US" sz="2400" dirty="0">
                <a:solidFill>
                  <a:srgbClr val="222222"/>
                </a:solidFill>
                <a:latin typeface="arial" panose="020B0604020202020204" pitchFamily="34" charset="0"/>
              </a:rPr>
              <a:t>“We are excited to be working with you to advance the incorporation of pre-printed interactive tactile graphics learning materials into the curriculum for blind students.  Formalizing a tidy, streamlined, focused plan with your expert guidance that can dovetail as easily as possible with your existing classroom goals and agendas with minimal disruption is what we are aiming for. ”</a:t>
            </a:r>
            <a:endParaRPr lang="en-US" sz="2400" dirty="0"/>
          </a:p>
        </p:txBody>
      </p:sp>
    </p:spTree>
    <p:extLst>
      <p:ext uri="{BB962C8B-B14F-4D97-AF65-F5344CB8AC3E}">
        <p14:creationId xmlns:p14="http://schemas.microsoft.com/office/powerpoint/2010/main" val="269056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080" y="261887"/>
            <a:ext cx="8596668" cy="686211"/>
          </a:xfrm>
        </p:spPr>
        <p:txBody>
          <a:bodyPr/>
          <a:lstStyle/>
          <a:p>
            <a:r>
              <a:rPr lang="en-US" dirty="0"/>
              <a:t>Examples of Tactile Graphics Worksheets</a:t>
            </a:r>
          </a:p>
        </p:txBody>
      </p:sp>
      <p:sp>
        <p:nvSpPr>
          <p:cNvPr id="3" name="Content Placeholder 2"/>
          <p:cNvSpPr>
            <a:spLocks noGrp="1"/>
          </p:cNvSpPr>
          <p:nvPr>
            <p:ph idx="4294967295"/>
          </p:nvPr>
        </p:nvSpPr>
        <p:spPr>
          <a:xfrm>
            <a:off x="314080" y="916814"/>
            <a:ext cx="8596668" cy="841027"/>
          </a:xfrm>
        </p:spPr>
        <p:txBody>
          <a:bodyPr>
            <a:normAutofit/>
          </a:bodyPr>
          <a:lstStyle/>
          <a:p>
            <a:pPr marL="0" indent="0">
              <a:buNone/>
            </a:pPr>
            <a:r>
              <a:rPr lang="en-US" b="1" dirty="0"/>
              <a:t>Texas School for the Blind and Visually Impaired </a:t>
            </a:r>
            <a:r>
              <a:rPr lang="en-US" dirty="0"/>
              <a:t>(Susan Osterhaus, Margaret Edwards, John Rose)</a:t>
            </a:r>
          </a:p>
        </p:txBody>
      </p:sp>
      <p:sp>
        <p:nvSpPr>
          <p:cNvPr id="4" name="TextBox 3"/>
          <p:cNvSpPr txBox="1"/>
          <p:nvPr/>
        </p:nvSpPr>
        <p:spPr>
          <a:xfrm>
            <a:off x="359799" y="1674856"/>
            <a:ext cx="9839740" cy="1200329"/>
          </a:xfrm>
          <a:prstGeom prst="rect">
            <a:avLst/>
          </a:prstGeom>
          <a:noFill/>
        </p:spPr>
        <p:txBody>
          <a:bodyPr wrap="square" rtlCol="0">
            <a:spAutoFit/>
          </a:bodyPr>
          <a:lstStyle/>
          <a:p>
            <a:r>
              <a:rPr lang="en-US" b="1" dirty="0"/>
              <a:t>Figure 2: Test Question 2: Draw with Stencil</a:t>
            </a:r>
            <a:r>
              <a:rPr lang="en-US" dirty="0"/>
              <a:t>. </a:t>
            </a:r>
          </a:p>
          <a:p>
            <a:r>
              <a:rPr lang="en-US" dirty="0"/>
              <a:t>Feel the shape printed on the sheet. Circle the correct name in the list printed </a:t>
            </a:r>
            <a:br>
              <a:rPr lang="en-US" dirty="0"/>
            </a:br>
            <a:r>
              <a:rPr lang="en-US" dirty="0"/>
              <a:t>below the shape. Find stencil of same shape.  Use the stencil to draw a </a:t>
            </a:r>
            <a:br>
              <a:rPr lang="en-US" dirty="0"/>
            </a:br>
            <a:r>
              <a:rPr lang="en-US" dirty="0"/>
              <a:t>copy to the right.</a:t>
            </a:r>
          </a:p>
        </p:txBody>
      </p:sp>
      <p:pic>
        <p:nvPicPr>
          <p:cNvPr id="6" name="Picture 5"/>
          <p:cNvPicPr>
            <a:picLocks noChangeAspect="1"/>
          </p:cNvPicPr>
          <p:nvPr/>
        </p:nvPicPr>
        <p:blipFill>
          <a:blip r:embed="rId2"/>
          <a:stretch>
            <a:fillRect/>
          </a:stretch>
        </p:blipFill>
        <p:spPr>
          <a:xfrm>
            <a:off x="1591482" y="3045076"/>
            <a:ext cx="2526051" cy="2318327"/>
          </a:xfrm>
          <a:prstGeom prst="rect">
            <a:avLst/>
          </a:prstGeom>
        </p:spPr>
      </p:pic>
      <p:sp>
        <p:nvSpPr>
          <p:cNvPr id="7" name="TextBox 6"/>
          <p:cNvSpPr txBox="1"/>
          <p:nvPr/>
        </p:nvSpPr>
        <p:spPr>
          <a:xfrm>
            <a:off x="3040294" y="5315618"/>
            <a:ext cx="7423688" cy="369332"/>
          </a:xfrm>
          <a:prstGeom prst="rect">
            <a:avLst/>
          </a:prstGeom>
          <a:noFill/>
        </p:spPr>
        <p:txBody>
          <a:bodyPr wrap="square" rtlCol="0">
            <a:spAutoFit/>
          </a:bodyPr>
          <a:lstStyle/>
          <a:p>
            <a:r>
              <a:rPr lang="en-US" dirty="0"/>
              <a:t>Square   Triangle   Rhombus   Circle</a:t>
            </a:r>
          </a:p>
        </p:txBody>
      </p:sp>
      <p:sp>
        <p:nvSpPr>
          <p:cNvPr id="8" name="Rectangle 7"/>
          <p:cNvSpPr/>
          <p:nvPr/>
        </p:nvSpPr>
        <p:spPr>
          <a:xfrm>
            <a:off x="314080" y="1623155"/>
            <a:ext cx="8596668" cy="42197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222449" y="1905688"/>
            <a:ext cx="2400800" cy="461665"/>
          </a:xfrm>
          <a:prstGeom prst="rect">
            <a:avLst/>
          </a:prstGeom>
          <a:noFill/>
        </p:spPr>
        <p:txBody>
          <a:bodyPr wrap="square" rtlCol="0">
            <a:spAutoFit/>
          </a:bodyPr>
          <a:lstStyle/>
          <a:p>
            <a:r>
              <a:rPr lang="en-US" sz="2400" dirty="0">
                <a:highlight>
                  <a:srgbClr val="FFFF00"/>
                </a:highlight>
              </a:rPr>
              <a:t>Handout Alert!</a:t>
            </a:r>
          </a:p>
        </p:txBody>
      </p:sp>
    </p:spTree>
    <p:extLst>
      <p:ext uri="{BB962C8B-B14F-4D97-AF65-F5344CB8AC3E}">
        <p14:creationId xmlns:p14="http://schemas.microsoft.com/office/powerpoint/2010/main" val="127761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525" y="248662"/>
            <a:ext cx="10285306" cy="924560"/>
          </a:xfrm>
        </p:spPr>
        <p:txBody>
          <a:bodyPr>
            <a:normAutofit fontScale="90000"/>
          </a:bodyPr>
          <a:lstStyle/>
          <a:p>
            <a:r>
              <a:rPr lang="en-US" dirty="0"/>
              <a:t>Examples of Tactile Graphics Worksheets </a:t>
            </a:r>
            <a:br>
              <a:rPr lang="en-US" dirty="0"/>
            </a:br>
            <a:r>
              <a:rPr lang="en-US" dirty="0"/>
              <a:t>(cont.)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724403" y="2605108"/>
            <a:ext cx="3785286" cy="3133546"/>
          </a:xfrm>
          <a:prstGeom prst="rect">
            <a:avLst/>
          </a:prstGeom>
        </p:spPr>
      </p:pic>
      <p:sp>
        <p:nvSpPr>
          <p:cNvPr id="5" name="Rectangle 4"/>
          <p:cNvSpPr/>
          <p:nvPr/>
        </p:nvSpPr>
        <p:spPr>
          <a:xfrm>
            <a:off x="375781" y="1377862"/>
            <a:ext cx="8769888" cy="4356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485963" y="1485763"/>
            <a:ext cx="8659706" cy="2238691"/>
          </a:xfrm>
          <a:noFill/>
        </p:spPr>
        <p:txBody>
          <a:bodyPr>
            <a:normAutofit/>
          </a:bodyPr>
          <a:lstStyle/>
          <a:p>
            <a:pPr marL="0" indent="0">
              <a:buNone/>
            </a:pPr>
            <a:r>
              <a:rPr lang="en-US" b="1" dirty="0"/>
              <a:t>Parallel lines.</a:t>
            </a:r>
            <a:r>
              <a:rPr lang="en-US" dirty="0"/>
              <a:t>  Draw a line parallel to line AB through point C not on AB using a compass and a straight edge, as follows.  </a:t>
            </a:r>
            <a:endParaRPr lang="en-US" sz="1600" dirty="0"/>
          </a:p>
          <a:p>
            <a:pPr lvl="1"/>
            <a:r>
              <a:rPr lang="en-US" dirty="0"/>
              <a:t>Copy angle CAB so that C is the vertex of the new angle using a compass.  Label the points of intersection D and E.  </a:t>
            </a:r>
          </a:p>
          <a:p>
            <a:pPr lvl="1"/>
            <a:r>
              <a:rPr lang="en-US" dirty="0"/>
              <a:t>Draw CD using a straight edge. </a:t>
            </a:r>
          </a:p>
          <a:p>
            <a:endParaRPr lang="en-US" dirty="0"/>
          </a:p>
        </p:txBody>
      </p:sp>
      <p:sp>
        <p:nvSpPr>
          <p:cNvPr id="6" name="Rectangle 5"/>
          <p:cNvSpPr/>
          <p:nvPr/>
        </p:nvSpPr>
        <p:spPr>
          <a:xfrm>
            <a:off x="505324" y="5939375"/>
            <a:ext cx="7236057" cy="646331"/>
          </a:xfrm>
          <a:prstGeom prst="rect">
            <a:avLst/>
          </a:prstGeom>
        </p:spPr>
        <p:txBody>
          <a:bodyPr wrap="square">
            <a:spAutoFit/>
          </a:bodyPr>
          <a:lstStyle/>
          <a:p>
            <a:r>
              <a:rPr lang="en-US" b="1" dirty="0">
                <a:highlight>
                  <a:srgbClr val="FFFF00"/>
                </a:highlight>
              </a:rPr>
              <a:t>Figure 3: Geometry Exercises: Construction, p. 207; TEKS Geometry (McGraw-Hill). </a:t>
            </a:r>
          </a:p>
        </p:txBody>
      </p:sp>
      <p:sp>
        <p:nvSpPr>
          <p:cNvPr id="7" name="Content Placeholder 2"/>
          <p:cNvSpPr txBox="1">
            <a:spLocks/>
          </p:cNvSpPr>
          <p:nvPr/>
        </p:nvSpPr>
        <p:spPr>
          <a:xfrm>
            <a:off x="1565016" y="730284"/>
            <a:ext cx="8596668" cy="8410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b="1" dirty="0"/>
              <a:t>Texas School for the Blind and Visually Impaired </a:t>
            </a:r>
            <a:r>
              <a:rPr lang="en-US" dirty="0"/>
              <a:t>(Maylene Bird, Scott Kelley)</a:t>
            </a:r>
          </a:p>
        </p:txBody>
      </p:sp>
    </p:spTree>
    <p:extLst>
      <p:ext uri="{BB962C8B-B14F-4D97-AF65-F5344CB8AC3E}">
        <p14:creationId xmlns:p14="http://schemas.microsoft.com/office/powerpoint/2010/main" val="3304319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7525" y="248662"/>
            <a:ext cx="10285306" cy="924560"/>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Examples of Tactile Graphics Worksheets </a:t>
            </a:r>
            <a:br>
              <a:rPr lang="en-US" dirty="0"/>
            </a:br>
            <a:r>
              <a:rPr lang="en-US" dirty="0"/>
              <a:t>(cont.)</a:t>
            </a:r>
          </a:p>
        </p:txBody>
      </p:sp>
      <p:sp>
        <p:nvSpPr>
          <p:cNvPr id="9" name="Rectangle 8"/>
          <p:cNvSpPr/>
          <p:nvPr/>
        </p:nvSpPr>
        <p:spPr>
          <a:xfrm>
            <a:off x="375781" y="1377862"/>
            <a:ext cx="8769888" cy="43568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85963" y="1485763"/>
            <a:ext cx="8659706" cy="2238691"/>
          </a:xfrm>
          <a:prstGeom prst="rect">
            <a:avLst/>
          </a:prstGeom>
          <a:no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b="1" dirty="0"/>
              <a:t>Fractions.</a:t>
            </a:r>
            <a:r>
              <a:rPr lang="en-US" dirty="0"/>
              <a:t>  Mark an X in 1/3 of the triangles. </a:t>
            </a:r>
            <a:endParaRPr lang="en-US" sz="1600" dirty="0"/>
          </a:p>
          <a:p>
            <a:endParaRPr lang="en-US" dirty="0"/>
          </a:p>
        </p:txBody>
      </p:sp>
      <p:sp>
        <p:nvSpPr>
          <p:cNvPr id="11" name="Rectangle 10"/>
          <p:cNvSpPr/>
          <p:nvPr/>
        </p:nvSpPr>
        <p:spPr>
          <a:xfrm>
            <a:off x="505324" y="5939374"/>
            <a:ext cx="9006321" cy="369332"/>
          </a:xfrm>
          <a:prstGeom prst="rect">
            <a:avLst/>
          </a:prstGeom>
        </p:spPr>
        <p:txBody>
          <a:bodyPr wrap="square">
            <a:spAutoFit/>
          </a:bodyPr>
          <a:lstStyle/>
          <a:p>
            <a:r>
              <a:rPr lang="en-US" b="1" dirty="0"/>
              <a:t>Figure 4: </a:t>
            </a:r>
            <a:r>
              <a:rPr lang="en-US" b="1" dirty="0">
                <a:highlight>
                  <a:srgbClr val="FFFF00"/>
                </a:highlight>
              </a:rPr>
              <a:t>Fractions Exercises: 180 Days of Math for Fourth Grade, Shell Education</a:t>
            </a:r>
          </a:p>
        </p:txBody>
      </p:sp>
      <p:pic>
        <p:nvPicPr>
          <p:cNvPr id="12" name="Picture 11"/>
          <p:cNvPicPr>
            <a:picLocks noChangeAspect="1"/>
          </p:cNvPicPr>
          <p:nvPr/>
        </p:nvPicPr>
        <p:blipFill>
          <a:blip r:embed="rId2"/>
          <a:stretch>
            <a:fillRect/>
          </a:stretch>
        </p:blipFill>
        <p:spPr>
          <a:xfrm>
            <a:off x="1074169" y="2141440"/>
            <a:ext cx="5543447" cy="3169321"/>
          </a:xfrm>
          <a:prstGeom prst="rect">
            <a:avLst/>
          </a:prstGeom>
        </p:spPr>
      </p:pic>
      <p:sp>
        <p:nvSpPr>
          <p:cNvPr id="13" name="Content Placeholder 2"/>
          <p:cNvSpPr txBox="1">
            <a:spLocks/>
          </p:cNvSpPr>
          <p:nvPr/>
        </p:nvSpPr>
        <p:spPr>
          <a:xfrm>
            <a:off x="1565015" y="710942"/>
            <a:ext cx="8596668" cy="8410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b="1" dirty="0"/>
              <a:t>Perkins School for the Blind </a:t>
            </a:r>
            <a:r>
              <a:rPr lang="en-US" dirty="0"/>
              <a:t>(Becky </a:t>
            </a:r>
            <a:r>
              <a:rPr lang="en-US" dirty="0" err="1"/>
              <a:t>Vercollone</a:t>
            </a:r>
            <a:r>
              <a:rPr lang="en-US" dirty="0"/>
              <a:t>, Elise Tabor)</a:t>
            </a:r>
          </a:p>
        </p:txBody>
      </p:sp>
    </p:spTree>
    <p:extLst>
      <p:ext uri="{BB962C8B-B14F-4D97-AF65-F5344CB8AC3E}">
        <p14:creationId xmlns:p14="http://schemas.microsoft.com/office/powerpoint/2010/main" val="1585937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9758" y="385011"/>
            <a:ext cx="7547810" cy="5660858"/>
          </a:xfrm>
          <a:prstGeom prst="rect">
            <a:avLst/>
          </a:prstGeom>
        </p:spPr>
      </p:pic>
    </p:spTree>
    <p:extLst>
      <p:ext uri="{BB962C8B-B14F-4D97-AF65-F5344CB8AC3E}">
        <p14:creationId xmlns:p14="http://schemas.microsoft.com/office/powerpoint/2010/main" val="877044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3347" y="360946"/>
            <a:ext cx="7379370" cy="5534527"/>
          </a:xfrm>
          <a:prstGeom prst="rect">
            <a:avLst/>
          </a:prstGeom>
        </p:spPr>
      </p:pic>
    </p:spTree>
    <p:extLst>
      <p:ext uri="{BB962C8B-B14F-4D97-AF65-F5344CB8AC3E}">
        <p14:creationId xmlns:p14="http://schemas.microsoft.com/office/powerpoint/2010/main" val="927387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225" y="330740"/>
            <a:ext cx="7347626" cy="5510720"/>
          </a:xfrm>
          <a:prstGeom prst="rect">
            <a:avLst/>
          </a:prstGeom>
        </p:spPr>
      </p:pic>
    </p:spTree>
    <p:extLst>
      <p:ext uri="{BB962C8B-B14F-4D97-AF65-F5344CB8AC3E}">
        <p14:creationId xmlns:p14="http://schemas.microsoft.com/office/powerpoint/2010/main" val="3558406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09" y="483113"/>
            <a:ext cx="10515600" cy="770501"/>
          </a:xfrm>
        </p:spPr>
        <p:txBody>
          <a:bodyPr/>
          <a:lstStyle/>
          <a:p>
            <a:r>
              <a:rPr lang="en-US" b="1" dirty="0"/>
              <a:t>Professional profiles</a:t>
            </a:r>
          </a:p>
        </p:txBody>
      </p:sp>
      <p:pic>
        <p:nvPicPr>
          <p:cNvPr id="3" name="Picture 2"/>
          <p:cNvPicPr>
            <a:picLocks noChangeAspect="1"/>
          </p:cNvPicPr>
          <p:nvPr/>
        </p:nvPicPr>
        <p:blipFill>
          <a:blip r:embed="rId2"/>
          <a:stretch>
            <a:fillRect/>
          </a:stretch>
        </p:blipFill>
        <p:spPr>
          <a:xfrm>
            <a:off x="520909" y="1253614"/>
            <a:ext cx="9008102" cy="5367894"/>
          </a:xfrm>
          <a:prstGeom prst="rect">
            <a:avLst/>
          </a:prstGeom>
        </p:spPr>
      </p:pic>
    </p:spTree>
    <p:extLst>
      <p:ext uri="{BB962C8B-B14F-4D97-AF65-F5344CB8AC3E}">
        <p14:creationId xmlns:p14="http://schemas.microsoft.com/office/powerpoint/2010/main" val="231127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Data-taking surveys</a:t>
            </a:r>
          </a:p>
        </p:txBody>
      </p:sp>
      <p:sp>
        <p:nvSpPr>
          <p:cNvPr id="3" name="Content Placeholder 2"/>
          <p:cNvSpPr>
            <a:spLocks noGrp="1"/>
          </p:cNvSpPr>
          <p:nvPr>
            <p:ph idx="1"/>
          </p:nvPr>
        </p:nvSpPr>
        <p:spPr>
          <a:xfrm>
            <a:off x="838200" y="1624820"/>
            <a:ext cx="10515600" cy="4348278"/>
          </a:xfrm>
        </p:spPr>
        <p:txBody>
          <a:bodyPr>
            <a:normAutofit fontScale="92500" lnSpcReduction="10000"/>
          </a:bodyPr>
          <a:lstStyle/>
          <a:p>
            <a:r>
              <a:rPr lang="en-US" sz="3200" dirty="0"/>
              <a:t>Google Forms</a:t>
            </a:r>
          </a:p>
          <a:p>
            <a:pPr lvl="1"/>
            <a:r>
              <a:rPr lang="en-US" sz="2800" dirty="0"/>
              <a:t>Responses from students and instructors</a:t>
            </a:r>
          </a:p>
          <a:p>
            <a:pPr lvl="1"/>
            <a:r>
              <a:rPr lang="en-US" sz="2800" dirty="0"/>
              <a:t>Response types:</a:t>
            </a:r>
          </a:p>
          <a:p>
            <a:pPr lvl="2"/>
            <a:r>
              <a:rPr lang="en-US" sz="2400" dirty="0"/>
              <a:t>Subjective reactions (question responses and open-ended)</a:t>
            </a:r>
          </a:p>
          <a:p>
            <a:pPr lvl="3"/>
            <a:r>
              <a:rPr lang="en-US" sz="2000" dirty="0"/>
              <a:t>3 dimensions: enjoyment, effort, and teaching/learning value</a:t>
            </a:r>
          </a:p>
          <a:p>
            <a:pPr lvl="2"/>
            <a:r>
              <a:rPr lang="en-US" sz="2400" dirty="0"/>
              <a:t>Subjective ratings</a:t>
            </a:r>
          </a:p>
          <a:p>
            <a:pPr lvl="2"/>
            <a:r>
              <a:rPr lang="en-US" sz="2400" dirty="0"/>
              <a:t>Objective performance/effectiveness scores</a:t>
            </a:r>
          </a:p>
          <a:p>
            <a:r>
              <a:rPr lang="en-US" sz="3200" dirty="0"/>
              <a:t>Still pictures and video</a:t>
            </a:r>
          </a:p>
          <a:p>
            <a:r>
              <a:rPr lang="en-US" sz="3200" dirty="0"/>
              <a:t>Students’ completed worksheets themselves</a:t>
            </a:r>
          </a:p>
          <a:p>
            <a:endParaRPr lang="en-US" dirty="0"/>
          </a:p>
          <a:p>
            <a:endParaRPr lang="en-US" dirty="0"/>
          </a:p>
          <a:p>
            <a:endParaRPr lang="en-US" dirty="0"/>
          </a:p>
        </p:txBody>
      </p:sp>
    </p:spTree>
    <p:extLst>
      <p:ext uri="{BB962C8B-B14F-4D97-AF65-F5344CB8AC3E}">
        <p14:creationId xmlns:p14="http://schemas.microsoft.com/office/powerpoint/2010/main" val="207358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3876" y="300143"/>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historical aside #1</a:t>
            </a:r>
          </a:p>
        </p:txBody>
      </p:sp>
      <p:sp>
        <p:nvSpPr>
          <p:cNvPr id="6" name="Content Placeholder 2"/>
          <p:cNvSpPr txBox="1">
            <a:spLocks/>
          </p:cNvSpPr>
          <p:nvPr/>
        </p:nvSpPr>
        <p:spPr>
          <a:xfrm>
            <a:off x="0" y="1149784"/>
            <a:ext cx="10765071" cy="3070979"/>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E.A.S.Y. LLC started as SEED project at UVM with NFB support</a:t>
            </a:r>
          </a:p>
          <a:p>
            <a:r>
              <a:rPr lang="en-US" sz="2400" dirty="0"/>
              <a:t>Founded in 2011, again with NFB support, </a:t>
            </a:r>
          </a:p>
          <a:p>
            <a:pPr marL="0" indent="0">
              <a:buNone/>
            </a:pPr>
            <a:r>
              <a:rPr lang="en-US" sz="2400" dirty="0"/>
              <a:t>	by two faculty and one student</a:t>
            </a:r>
          </a:p>
          <a:p>
            <a:r>
              <a:rPr lang="en-US" sz="2400" dirty="0"/>
              <a:t>Home is UVM incubation site for start-ups</a:t>
            </a:r>
          </a:p>
          <a:p>
            <a:r>
              <a:rPr lang="en-US" sz="2400" dirty="0"/>
              <a:t>Earliest credible approval from Susan O. and TSBVI colleagues</a:t>
            </a:r>
          </a:p>
          <a:p>
            <a:r>
              <a:rPr lang="en-US" sz="2400" b="1" dirty="0"/>
              <a:t>Our main product: the </a:t>
            </a:r>
            <a:r>
              <a:rPr lang="en-US" sz="2400" b="1" dirty="0" err="1"/>
              <a:t>inTACT</a:t>
            </a:r>
            <a:r>
              <a:rPr lang="en-US" sz="2400" b="1" dirty="0"/>
              <a:t> Sketchpad</a:t>
            </a:r>
          </a:p>
          <a:p>
            <a:r>
              <a:rPr lang="en-US" sz="2400" dirty="0"/>
              <a:t>Other product, right now: the Eraser.</a:t>
            </a:r>
          </a:p>
          <a:p>
            <a:endParaRPr lang="en-US" sz="2400" dirty="0"/>
          </a:p>
          <a:p>
            <a:r>
              <a:rPr lang="en-US" sz="2400" dirty="0"/>
              <a:t>“</a:t>
            </a:r>
            <a:r>
              <a:rPr lang="en-US" sz="2400" b="1" dirty="0">
                <a:highlight>
                  <a:srgbClr val="FFFF00"/>
                </a:highlight>
              </a:rPr>
              <a:t>To draw is human; to edit is divine</a:t>
            </a:r>
            <a:r>
              <a:rPr lang="en-US" sz="2400" dirty="0"/>
              <a:t>.”</a:t>
            </a:r>
          </a:p>
        </p:txBody>
      </p:sp>
      <p:pic>
        <p:nvPicPr>
          <p:cNvPr id="7" name="Picture 6"/>
          <p:cNvPicPr>
            <a:picLocks noChangeAspect="1"/>
          </p:cNvPicPr>
          <p:nvPr/>
        </p:nvPicPr>
        <p:blipFill>
          <a:blip r:embed="rId2"/>
          <a:stretch>
            <a:fillRect/>
          </a:stretch>
        </p:blipFill>
        <p:spPr>
          <a:xfrm>
            <a:off x="5258757" y="4431268"/>
            <a:ext cx="3776028" cy="2124016"/>
          </a:xfrm>
          <a:prstGeom prst="rect">
            <a:avLst/>
          </a:prstGeom>
          <a:ln>
            <a:solidFill>
              <a:schemeClr val="tx1"/>
            </a:solidFill>
          </a:ln>
        </p:spPr>
      </p:pic>
      <p:sp>
        <p:nvSpPr>
          <p:cNvPr id="8" name="Arrow: Right 7"/>
          <p:cNvSpPr/>
          <p:nvPr/>
        </p:nvSpPr>
        <p:spPr>
          <a:xfrm rot="2123960">
            <a:off x="3948971" y="3901504"/>
            <a:ext cx="1943070" cy="3275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834" y="763057"/>
            <a:ext cx="4262963" cy="2376069"/>
          </a:xfrm>
          <a:prstGeom prst="rect">
            <a:avLst/>
          </a:prstGeom>
          <a:noFill/>
          <a:ln w="1905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rrow: Right 10"/>
          <p:cNvSpPr/>
          <p:nvPr/>
        </p:nvSpPr>
        <p:spPr>
          <a:xfrm>
            <a:off x="5203701" y="2811554"/>
            <a:ext cx="1943070" cy="3275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Tree>
    <p:extLst>
      <p:ext uri="{BB962C8B-B14F-4D97-AF65-F5344CB8AC3E}">
        <p14:creationId xmlns:p14="http://schemas.microsoft.com/office/powerpoint/2010/main" val="3145251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67326"/>
          </a:xfrm>
        </p:spPr>
        <p:txBody>
          <a:bodyPr/>
          <a:lstStyle/>
          <a:p>
            <a:r>
              <a:rPr lang="en-US" dirty="0"/>
              <a:t>Surveys, each one for instructors and students</a:t>
            </a:r>
          </a:p>
        </p:txBody>
      </p:sp>
      <p:sp>
        <p:nvSpPr>
          <p:cNvPr id="3" name="Content Placeholder 2"/>
          <p:cNvSpPr>
            <a:spLocks noGrp="1"/>
          </p:cNvSpPr>
          <p:nvPr>
            <p:ph idx="1"/>
          </p:nvPr>
        </p:nvSpPr>
        <p:spPr/>
        <p:txBody>
          <a:bodyPr>
            <a:normAutofit/>
          </a:bodyPr>
          <a:lstStyle/>
          <a:p>
            <a:r>
              <a:rPr lang="en-US" sz="2400" dirty="0"/>
              <a:t>Personal profiles</a:t>
            </a:r>
          </a:p>
          <a:p>
            <a:r>
              <a:rPr lang="en-US" sz="2400" dirty="0"/>
              <a:t>Responses to a particular worksheet</a:t>
            </a:r>
          </a:p>
          <a:p>
            <a:r>
              <a:rPr lang="en-US" sz="2400" dirty="0"/>
              <a:t>Responses to a group (a whole course) of worksheets</a:t>
            </a:r>
          </a:p>
        </p:txBody>
      </p:sp>
    </p:spTree>
    <p:extLst>
      <p:ext uri="{BB962C8B-B14F-4D97-AF65-F5344CB8AC3E}">
        <p14:creationId xmlns:p14="http://schemas.microsoft.com/office/powerpoint/2010/main" val="144318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Selected responses</a:t>
            </a:r>
          </a:p>
        </p:txBody>
      </p:sp>
      <p:sp>
        <p:nvSpPr>
          <p:cNvPr id="3" name="Content Placeholder 2"/>
          <p:cNvSpPr>
            <a:spLocks noGrp="1"/>
          </p:cNvSpPr>
          <p:nvPr>
            <p:ph idx="1"/>
          </p:nvPr>
        </p:nvSpPr>
        <p:spPr>
          <a:xfrm>
            <a:off x="677334" y="1663284"/>
            <a:ext cx="8596668" cy="3880773"/>
          </a:xfrm>
        </p:spPr>
        <p:txBody>
          <a:bodyPr>
            <a:normAutofit/>
          </a:bodyPr>
          <a:lstStyle/>
          <a:p>
            <a:r>
              <a:rPr lang="en-US" sz="2400" dirty="0"/>
              <a:t>Instructors reported…</a:t>
            </a:r>
          </a:p>
          <a:p>
            <a:pPr lvl="1"/>
            <a:r>
              <a:rPr lang="en-US" sz="2400" dirty="0"/>
              <a:t>particular motor difficulty experienced in using drawing tools (rulers, calipers)</a:t>
            </a:r>
          </a:p>
          <a:p>
            <a:pPr lvl="1"/>
            <a:r>
              <a:rPr lang="en-US" sz="2400" dirty="0"/>
              <a:t>earlier start with drawing would have been important.</a:t>
            </a:r>
          </a:p>
          <a:p>
            <a:pPr lvl="1"/>
            <a:r>
              <a:rPr lang="en-US" sz="2400" dirty="0"/>
              <a:t>too much variance to generalize so far.</a:t>
            </a:r>
          </a:p>
          <a:p>
            <a:r>
              <a:rPr lang="en-US" sz="2400" dirty="0"/>
              <a:t>Five students at TSBVI:</a:t>
            </a:r>
          </a:p>
          <a:p>
            <a:pPr lvl="1"/>
            <a:r>
              <a:rPr lang="en-US" sz="2400" dirty="0"/>
              <a:t>All </a:t>
            </a:r>
            <a:r>
              <a:rPr lang="en-US" sz="2400" i="1" dirty="0"/>
              <a:t>liked</a:t>
            </a:r>
            <a:r>
              <a:rPr lang="en-US" sz="2400" dirty="0"/>
              <a:t> drawing with stencils…</a:t>
            </a:r>
          </a:p>
          <a:p>
            <a:pPr lvl="1"/>
            <a:r>
              <a:rPr lang="en-US" sz="2400" dirty="0"/>
              <a:t>but rated it from easy to very hard</a:t>
            </a:r>
          </a:p>
          <a:p>
            <a:pPr lvl="1"/>
            <a:endParaRPr lang="en-US" sz="2400" dirty="0"/>
          </a:p>
          <a:p>
            <a:pPr lvl="1"/>
            <a:endParaRPr lang="en-US" sz="2400" dirty="0"/>
          </a:p>
          <a:p>
            <a:endParaRPr lang="en-US" sz="2400" dirty="0"/>
          </a:p>
        </p:txBody>
      </p:sp>
    </p:spTree>
    <p:extLst>
      <p:ext uri="{BB962C8B-B14F-4D97-AF65-F5344CB8AC3E}">
        <p14:creationId xmlns:p14="http://schemas.microsoft.com/office/powerpoint/2010/main" val="1406907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54486" cy="1325563"/>
          </a:xfrm>
        </p:spPr>
        <p:txBody>
          <a:bodyPr/>
          <a:lstStyle/>
          <a:p>
            <a:r>
              <a:rPr lang="en-US" dirty="0"/>
              <a:t>Selected teacher quotes</a:t>
            </a:r>
          </a:p>
        </p:txBody>
      </p:sp>
      <p:sp>
        <p:nvSpPr>
          <p:cNvPr id="3" name="Content Placeholder 2"/>
          <p:cNvSpPr>
            <a:spLocks noGrp="1"/>
          </p:cNvSpPr>
          <p:nvPr>
            <p:ph idx="1"/>
          </p:nvPr>
        </p:nvSpPr>
        <p:spPr>
          <a:xfrm>
            <a:off x="356490" y="1027906"/>
            <a:ext cx="11161741" cy="5454316"/>
          </a:xfrm>
        </p:spPr>
        <p:txBody>
          <a:bodyPr>
            <a:noAutofit/>
          </a:bodyPr>
          <a:lstStyle/>
          <a:p>
            <a:pPr marL="0" indent="0">
              <a:buNone/>
            </a:pPr>
            <a:r>
              <a:rPr lang="en-US" sz="2400" dirty="0"/>
              <a:t>“… Students didn't take "longer than I expected" to get familiar with the Sketchpad--they took to it like the proverbial ducks to water. It was mastering the skills that took longer.</a:t>
            </a:r>
          </a:p>
          <a:p>
            <a:pPr marL="0" indent="0">
              <a:buNone/>
            </a:pPr>
            <a:endParaRPr lang="en-US" sz="2400" dirty="0"/>
          </a:p>
          <a:p>
            <a:pPr marL="0" indent="0">
              <a:buNone/>
            </a:pPr>
            <a:r>
              <a:rPr lang="en-US" sz="2400" dirty="0"/>
              <a:t>“… This experience reminded me of how much learning takes place incidentally--for students with typical sight. Just the act of holding the stylus was a challenge for my students, as was pressing hard enough to make a "good" line. Meanwhile, their peers with typical sight have been holding pencils--and crayons and pens--since they were toddlers, learning to hold the tool and make marks with ever-increasing control, with no formal instruction  …”</a:t>
            </a:r>
          </a:p>
          <a:p>
            <a:pPr marL="0" indent="0">
              <a:buNone/>
            </a:pPr>
            <a:endParaRPr lang="en-US" sz="2400" dirty="0"/>
          </a:p>
          <a:p>
            <a:pPr marL="0" indent="0">
              <a:buNone/>
            </a:pPr>
            <a:r>
              <a:rPr lang="en-US" sz="2400" dirty="0"/>
              <a:t>“It would be nice to be able to create our own worksheets and/or have a resource for doing that online and/or be able to shop a worksheet repository.”</a:t>
            </a:r>
          </a:p>
        </p:txBody>
      </p:sp>
    </p:spTree>
    <p:extLst>
      <p:ext uri="{BB962C8B-B14F-4D97-AF65-F5344CB8AC3E}">
        <p14:creationId xmlns:p14="http://schemas.microsoft.com/office/powerpoint/2010/main" val="2107907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950975467"/>
              </p:ext>
            </p:extLst>
          </p:nvPr>
        </p:nvGraphicFramePr>
        <p:xfrm>
          <a:off x="5640522" y="-1490450"/>
          <a:ext cx="5413890" cy="7006211"/>
        </p:xfrm>
        <a:graphic>
          <a:graphicData uri="http://schemas.openxmlformats.org/presentationml/2006/ole">
            <mc:AlternateContent xmlns:mc="http://schemas.openxmlformats.org/markup-compatibility/2006">
              <mc:Choice xmlns:v="urn:schemas-microsoft-com:vml" Requires="v">
                <p:oleObj spid="_x0000_s2156" name="Acrobat Document" r:id="rId3" imgW="3886052" imgH="5028936" progId="Acrobat.Document.DC">
                  <p:embed/>
                </p:oleObj>
              </mc:Choice>
              <mc:Fallback>
                <p:oleObj name="Acrobat Document" r:id="rId3" imgW="3886052" imgH="5028936" progId="Acrobat.Document.DC">
                  <p:embed/>
                  <p:pic>
                    <p:nvPicPr>
                      <p:cNvPr id="0" name=""/>
                      <p:cNvPicPr/>
                      <p:nvPr/>
                    </p:nvPicPr>
                    <p:blipFill>
                      <a:blip r:embed="rId4"/>
                      <a:stretch>
                        <a:fillRect/>
                      </a:stretch>
                    </p:blipFill>
                    <p:spPr>
                      <a:xfrm>
                        <a:off x="5640522" y="-1490450"/>
                        <a:ext cx="5413890" cy="700621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255841600"/>
              </p:ext>
            </p:extLst>
          </p:nvPr>
        </p:nvGraphicFramePr>
        <p:xfrm>
          <a:off x="475911" y="434212"/>
          <a:ext cx="4503712" cy="5828333"/>
        </p:xfrm>
        <a:graphic>
          <a:graphicData uri="http://schemas.openxmlformats.org/presentationml/2006/ole">
            <mc:AlternateContent xmlns:mc="http://schemas.openxmlformats.org/markup-compatibility/2006">
              <mc:Choice xmlns:v="urn:schemas-microsoft-com:vml" Requires="v">
                <p:oleObj spid="_x0000_s2157" name="Acrobat Document" r:id="rId5" imgW="3886052" imgH="5028936" progId="Acrobat.Document.DC">
                  <p:embed/>
                </p:oleObj>
              </mc:Choice>
              <mc:Fallback>
                <p:oleObj name="Acrobat Document" r:id="rId5" imgW="3886052" imgH="5028936" progId="Acrobat.Document.DC">
                  <p:embed/>
                  <p:pic>
                    <p:nvPicPr>
                      <p:cNvPr id="0" name=""/>
                      <p:cNvPicPr/>
                      <p:nvPr/>
                    </p:nvPicPr>
                    <p:blipFill>
                      <a:blip r:embed="rId6"/>
                      <a:stretch>
                        <a:fillRect/>
                      </a:stretch>
                    </p:blipFill>
                    <p:spPr>
                      <a:xfrm>
                        <a:off x="475911" y="434212"/>
                        <a:ext cx="4503712" cy="5828333"/>
                      </a:xfrm>
                      <a:prstGeom prst="rect">
                        <a:avLst/>
                      </a:prstGeom>
                    </p:spPr>
                  </p:pic>
                </p:oleObj>
              </mc:Fallback>
            </mc:AlternateContent>
          </a:graphicData>
        </a:graphic>
      </p:graphicFrame>
      <p:sp>
        <p:nvSpPr>
          <p:cNvPr id="2" name="Title 1"/>
          <p:cNvSpPr txBox="1">
            <a:spLocks/>
          </p:cNvSpPr>
          <p:nvPr/>
        </p:nvSpPr>
        <p:spPr>
          <a:xfrm>
            <a:off x="575064" y="0"/>
            <a:ext cx="10842903" cy="782198"/>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Interactive Tactile Graphics Worksheets:</a:t>
            </a:r>
          </a:p>
        </p:txBody>
      </p:sp>
      <p:sp>
        <p:nvSpPr>
          <p:cNvPr id="5" name="Rectangle 4"/>
          <p:cNvSpPr/>
          <p:nvPr/>
        </p:nvSpPr>
        <p:spPr>
          <a:xfrm>
            <a:off x="4944925" y="5388532"/>
            <a:ext cx="7236057" cy="369332"/>
          </a:xfrm>
          <a:prstGeom prst="rect">
            <a:avLst/>
          </a:prstGeom>
        </p:spPr>
        <p:txBody>
          <a:bodyPr wrap="square">
            <a:spAutoFit/>
          </a:bodyPr>
          <a:lstStyle/>
          <a:p>
            <a:r>
              <a:rPr lang="en-US" b="1" dirty="0">
                <a:highlight>
                  <a:srgbClr val="FFFF00"/>
                </a:highlight>
              </a:rPr>
              <a:t>NFB </a:t>
            </a:r>
            <a:r>
              <a:rPr lang="en-US" b="1" u="sng" dirty="0">
                <a:highlight>
                  <a:srgbClr val="FFFF00"/>
                </a:highlight>
              </a:rPr>
              <a:t>BELL Programs</a:t>
            </a:r>
            <a:r>
              <a:rPr lang="en-US" b="1" dirty="0">
                <a:highlight>
                  <a:srgbClr val="FFFF00"/>
                </a:highlight>
              </a:rPr>
              <a:t>, 2017: Clara Van </a:t>
            </a:r>
            <a:r>
              <a:rPr lang="en-US" b="1" dirty="0" err="1">
                <a:highlight>
                  <a:srgbClr val="FFFF00"/>
                </a:highlight>
              </a:rPr>
              <a:t>Gerven</a:t>
            </a:r>
            <a:r>
              <a:rPr lang="en-US" b="1" dirty="0">
                <a:highlight>
                  <a:srgbClr val="FFFF00"/>
                </a:highlight>
              </a:rPr>
              <a:t>, Carlton Walker</a:t>
            </a:r>
          </a:p>
        </p:txBody>
      </p:sp>
    </p:spTree>
    <p:extLst>
      <p:ext uri="{BB962C8B-B14F-4D97-AF65-F5344CB8AC3E}">
        <p14:creationId xmlns:p14="http://schemas.microsoft.com/office/powerpoint/2010/main" val="3130399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83974329"/>
              </p:ext>
            </p:extLst>
          </p:nvPr>
        </p:nvGraphicFramePr>
        <p:xfrm>
          <a:off x="165253" y="-1795883"/>
          <a:ext cx="6052870" cy="7833125"/>
        </p:xfrm>
        <a:graphic>
          <a:graphicData uri="http://schemas.openxmlformats.org/presentationml/2006/ole">
            <mc:AlternateContent xmlns:mc="http://schemas.openxmlformats.org/markup-compatibility/2006">
              <mc:Choice xmlns:v="urn:schemas-microsoft-com:vml" Requires="v">
                <p:oleObj spid="_x0000_s3142" name="Acrobat Document" r:id="rId3" imgW="3886052" imgH="5028936" progId="Acrobat.Document.DC">
                  <p:embed/>
                </p:oleObj>
              </mc:Choice>
              <mc:Fallback>
                <p:oleObj name="Acrobat Document" r:id="rId3" imgW="3886052" imgH="5028936" progId="Acrobat.Document.DC">
                  <p:embed/>
                  <p:pic>
                    <p:nvPicPr>
                      <p:cNvPr id="0" name=""/>
                      <p:cNvPicPr/>
                      <p:nvPr/>
                    </p:nvPicPr>
                    <p:blipFill>
                      <a:blip r:embed="rId4"/>
                      <a:stretch>
                        <a:fillRect/>
                      </a:stretch>
                    </p:blipFill>
                    <p:spPr>
                      <a:xfrm>
                        <a:off x="165253" y="-1795883"/>
                        <a:ext cx="6052870" cy="78331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525352223"/>
              </p:ext>
            </p:extLst>
          </p:nvPr>
        </p:nvGraphicFramePr>
        <p:xfrm>
          <a:off x="6218123" y="0"/>
          <a:ext cx="5891346" cy="7624094"/>
        </p:xfrm>
        <a:graphic>
          <a:graphicData uri="http://schemas.openxmlformats.org/presentationml/2006/ole">
            <mc:AlternateContent xmlns:mc="http://schemas.openxmlformats.org/markup-compatibility/2006">
              <mc:Choice xmlns:v="urn:schemas-microsoft-com:vml" Requires="v">
                <p:oleObj spid="_x0000_s3143" name="Acrobat Document" r:id="rId5" imgW="3886052" imgH="5028936" progId="Acrobat.Document.DC">
                  <p:embed/>
                </p:oleObj>
              </mc:Choice>
              <mc:Fallback>
                <p:oleObj name="Acrobat Document" r:id="rId5" imgW="3886052" imgH="5028936" progId="Acrobat.Document.DC">
                  <p:embed/>
                  <p:pic>
                    <p:nvPicPr>
                      <p:cNvPr id="0" name=""/>
                      <p:cNvPicPr/>
                      <p:nvPr/>
                    </p:nvPicPr>
                    <p:blipFill>
                      <a:blip r:embed="rId6"/>
                      <a:stretch>
                        <a:fillRect/>
                      </a:stretch>
                    </p:blipFill>
                    <p:spPr>
                      <a:xfrm>
                        <a:off x="6218123" y="0"/>
                        <a:ext cx="5891346" cy="7624094"/>
                      </a:xfrm>
                      <a:prstGeom prst="rect">
                        <a:avLst/>
                      </a:prstGeom>
                    </p:spPr>
                  </p:pic>
                </p:oleObj>
              </mc:Fallback>
            </mc:AlternateContent>
          </a:graphicData>
        </a:graphic>
      </p:graphicFrame>
    </p:spTree>
    <p:extLst>
      <p:ext uri="{BB962C8B-B14F-4D97-AF65-F5344CB8AC3E}">
        <p14:creationId xmlns:p14="http://schemas.microsoft.com/office/powerpoint/2010/main" val="1681239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70717560"/>
              </p:ext>
            </p:extLst>
          </p:nvPr>
        </p:nvGraphicFramePr>
        <p:xfrm>
          <a:off x="2698885" y="-2302527"/>
          <a:ext cx="6478420" cy="8383838"/>
        </p:xfrm>
        <a:graphic>
          <a:graphicData uri="http://schemas.openxmlformats.org/presentationml/2006/ole">
            <mc:AlternateContent xmlns:mc="http://schemas.openxmlformats.org/markup-compatibility/2006">
              <mc:Choice xmlns:v="urn:schemas-microsoft-com:vml" Requires="v">
                <p:oleObj spid="_x0000_s4131" name="Acrobat Document" r:id="rId3" imgW="3886052" imgH="5028936" progId="Acrobat.Document.DC">
                  <p:embed/>
                </p:oleObj>
              </mc:Choice>
              <mc:Fallback>
                <p:oleObj name="Acrobat Document" r:id="rId3" imgW="3886052" imgH="5028936" progId="Acrobat.Document.DC">
                  <p:embed/>
                  <p:pic>
                    <p:nvPicPr>
                      <p:cNvPr id="0" name=""/>
                      <p:cNvPicPr/>
                      <p:nvPr/>
                    </p:nvPicPr>
                    <p:blipFill>
                      <a:blip r:embed="rId4"/>
                      <a:stretch>
                        <a:fillRect/>
                      </a:stretch>
                    </p:blipFill>
                    <p:spPr>
                      <a:xfrm>
                        <a:off x="2698885" y="-2302527"/>
                        <a:ext cx="6478420" cy="8383838"/>
                      </a:xfrm>
                      <a:prstGeom prst="rect">
                        <a:avLst/>
                      </a:prstGeom>
                    </p:spPr>
                  </p:pic>
                </p:oleObj>
              </mc:Fallback>
            </mc:AlternateContent>
          </a:graphicData>
        </a:graphic>
      </p:graphicFrame>
    </p:spTree>
    <p:extLst>
      <p:ext uri="{BB962C8B-B14F-4D97-AF65-F5344CB8AC3E}">
        <p14:creationId xmlns:p14="http://schemas.microsoft.com/office/powerpoint/2010/main" val="3631214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98398-FD30-475E-849D-2E756A9347C0}"/>
              </a:ext>
            </a:extLst>
          </p:cNvPr>
          <p:cNvPicPr>
            <a:picLocks noChangeAspect="1"/>
          </p:cNvPicPr>
          <p:nvPr/>
        </p:nvPicPr>
        <p:blipFill>
          <a:blip r:embed="rId2"/>
          <a:stretch>
            <a:fillRect/>
          </a:stretch>
        </p:blipFill>
        <p:spPr>
          <a:xfrm>
            <a:off x="272495" y="1005840"/>
            <a:ext cx="4494802" cy="4670846"/>
          </a:xfrm>
          <a:prstGeom prst="rect">
            <a:avLst/>
          </a:prstGeom>
        </p:spPr>
      </p:pic>
      <p:pic>
        <p:nvPicPr>
          <p:cNvPr id="5" name="Picture 4">
            <a:extLst>
              <a:ext uri="{FF2B5EF4-FFF2-40B4-BE49-F238E27FC236}">
                <a16:creationId xmlns:a16="http://schemas.microsoft.com/office/drawing/2014/main" id="{5118C96F-BB58-4476-A986-9F2F67B8AF1F}"/>
              </a:ext>
            </a:extLst>
          </p:cNvPr>
          <p:cNvPicPr>
            <a:picLocks noChangeAspect="1"/>
          </p:cNvPicPr>
          <p:nvPr/>
        </p:nvPicPr>
        <p:blipFill>
          <a:blip r:embed="rId3"/>
          <a:stretch>
            <a:fillRect/>
          </a:stretch>
        </p:blipFill>
        <p:spPr>
          <a:xfrm>
            <a:off x="5188951" y="1005840"/>
            <a:ext cx="6840059" cy="4846320"/>
          </a:xfrm>
          <a:prstGeom prst="rect">
            <a:avLst/>
          </a:prstGeom>
        </p:spPr>
      </p:pic>
    </p:spTree>
    <p:extLst>
      <p:ext uri="{BB962C8B-B14F-4D97-AF65-F5344CB8AC3E}">
        <p14:creationId xmlns:p14="http://schemas.microsoft.com/office/powerpoint/2010/main" val="4095358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8133" y="578735"/>
            <a:ext cx="7411467" cy="782198"/>
          </a:xfrm>
          <a:prstGeom prst="rect">
            <a:avLst/>
          </a:prstGeom>
          <a:solidFill>
            <a:schemeClr val="bg1"/>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THANKS!!!</a:t>
            </a:r>
          </a:p>
        </p:txBody>
      </p:sp>
      <p:sp>
        <p:nvSpPr>
          <p:cNvPr id="3" name="Title 1"/>
          <p:cNvSpPr txBox="1">
            <a:spLocks/>
          </p:cNvSpPr>
          <p:nvPr/>
        </p:nvSpPr>
        <p:spPr>
          <a:xfrm>
            <a:off x="0" y="2421038"/>
            <a:ext cx="10842903" cy="3169534"/>
          </a:xfrm>
          <a:prstGeom prst="rect">
            <a:avLst/>
          </a:prstGeom>
          <a:solidFill>
            <a:schemeClr val="bg1"/>
          </a:solidFill>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Arial" panose="020B0604020202020204" pitchFamily="34" charset="0"/>
              <a:buChar char="•"/>
            </a:pPr>
            <a:r>
              <a:rPr lang="en-US" dirty="0">
                <a:solidFill>
                  <a:schemeClr val="tx1"/>
                </a:solidFill>
              </a:rPr>
              <a:t>You, the audience …</a:t>
            </a:r>
          </a:p>
          <a:p>
            <a:pPr marL="571500" indent="-571500">
              <a:buFont typeface="Arial" panose="020B0604020202020204" pitchFamily="34" charset="0"/>
              <a:buChar char="•"/>
            </a:pPr>
            <a:r>
              <a:rPr lang="en-US" dirty="0">
                <a:solidFill>
                  <a:schemeClr val="tx1"/>
                </a:solidFill>
              </a:rPr>
              <a:t>Our Collaborators, especially TSBVI, Perkins, LA Center NFB, </a:t>
            </a:r>
          </a:p>
          <a:p>
            <a:pPr marL="571500" indent="-571500">
              <a:buFont typeface="Arial" panose="020B0604020202020204" pitchFamily="34" charset="0"/>
              <a:buChar char="•"/>
            </a:pPr>
            <a:r>
              <a:rPr lang="en-US" dirty="0">
                <a:solidFill>
                  <a:schemeClr val="tx1"/>
                </a:solidFill>
              </a:rPr>
              <a:t>Susan Osterhaus, Margaret Edwards, John Rose, Maylene Bird, Scott Kelley, Sue Mattson, Laura Hospital (TSBVI)</a:t>
            </a:r>
          </a:p>
          <a:p>
            <a:pPr marL="571500" indent="-571500">
              <a:buFont typeface="Arial" panose="020B0604020202020204" pitchFamily="34" charset="0"/>
              <a:buChar char="•"/>
            </a:pPr>
            <a:r>
              <a:rPr lang="en-US" dirty="0">
                <a:solidFill>
                  <a:schemeClr val="tx1"/>
                </a:solidFill>
              </a:rPr>
              <a:t>Becky </a:t>
            </a:r>
            <a:r>
              <a:rPr lang="en-US" dirty="0" err="1">
                <a:solidFill>
                  <a:schemeClr val="tx1"/>
                </a:solidFill>
              </a:rPr>
              <a:t>Vercollone</a:t>
            </a:r>
            <a:r>
              <a:rPr lang="en-US" dirty="0">
                <a:solidFill>
                  <a:schemeClr val="tx1"/>
                </a:solidFill>
              </a:rPr>
              <a:t>, Elise Edwards, Sue Shannon (Perkins)</a:t>
            </a:r>
          </a:p>
          <a:p>
            <a:pPr marL="571500" indent="-571500">
              <a:buFont typeface="Arial" panose="020B0604020202020204" pitchFamily="34" charset="0"/>
              <a:buChar char="•"/>
            </a:pPr>
            <a:r>
              <a:rPr lang="en-US" dirty="0">
                <a:solidFill>
                  <a:schemeClr val="tx1"/>
                </a:solidFill>
              </a:rPr>
              <a:t>Eric and Crystal Guillory (LA Center)</a:t>
            </a:r>
          </a:p>
          <a:p>
            <a:pPr marL="571500" indent="-571500">
              <a:buFont typeface="Arial" panose="020B0604020202020204" pitchFamily="34" charset="0"/>
              <a:buChar char="•"/>
            </a:pPr>
            <a:r>
              <a:rPr lang="en-US" dirty="0">
                <a:solidFill>
                  <a:schemeClr val="tx1"/>
                </a:solidFill>
              </a:rPr>
              <a:t>Allie </a:t>
            </a:r>
            <a:r>
              <a:rPr lang="en-US" dirty="0" err="1">
                <a:solidFill>
                  <a:schemeClr val="tx1"/>
                </a:solidFill>
              </a:rPr>
              <a:t>Futty</a:t>
            </a:r>
            <a:r>
              <a:rPr lang="en-US" dirty="0">
                <a:solidFill>
                  <a:schemeClr val="tx1"/>
                </a:solidFill>
              </a:rPr>
              <a:t> (VABVI)</a:t>
            </a:r>
          </a:p>
          <a:p>
            <a:pPr marL="571500" indent="-571500">
              <a:buFont typeface="Arial" panose="020B0604020202020204" pitchFamily="34" charset="0"/>
              <a:buChar char="•"/>
            </a:pPr>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3426174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4455" y="769256"/>
            <a:ext cx="7682895" cy="1553029"/>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t>time for group participation:</a:t>
            </a:r>
            <a:br>
              <a:rPr lang="en-US" b="1"/>
            </a:br>
            <a:r>
              <a:rPr lang="en-US" b="1"/>
              <a:t>tic-tac-toe</a:t>
            </a:r>
            <a:endParaRPr lang="en-US" b="1" dirty="0"/>
          </a:p>
        </p:txBody>
      </p:sp>
      <p:cxnSp>
        <p:nvCxnSpPr>
          <p:cNvPr id="5" name="Straight Connector 4"/>
          <p:cNvCxnSpPr/>
          <p:nvPr/>
        </p:nvCxnSpPr>
        <p:spPr>
          <a:xfrm>
            <a:off x="4764874" y="1875934"/>
            <a:ext cx="14514" cy="3657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05731" y="1875934"/>
            <a:ext cx="14514" cy="3657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3589217" y="3269306"/>
            <a:ext cx="4963885" cy="145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589217" y="4481249"/>
            <a:ext cx="4963885" cy="145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92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390" y="150830"/>
            <a:ext cx="9436231" cy="646331"/>
          </a:xfrm>
          <a:prstGeom prst="rect">
            <a:avLst/>
          </a:prstGeom>
          <a:noFill/>
        </p:spPr>
        <p:txBody>
          <a:bodyPr wrap="square" rtlCol="0">
            <a:spAutoFit/>
          </a:bodyPr>
          <a:lstStyle/>
          <a:p>
            <a:r>
              <a:rPr lang="en-US" sz="3600" dirty="0">
                <a:solidFill>
                  <a:schemeClr val="accent1"/>
                </a:solidFill>
              </a:rPr>
              <a:t>Take-away Themes, Messages </a:t>
            </a:r>
          </a:p>
        </p:txBody>
      </p:sp>
      <p:sp>
        <p:nvSpPr>
          <p:cNvPr id="3" name="TextBox 2"/>
          <p:cNvSpPr txBox="1"/>
          <p:nvPr/>
        </p:nvSpPr>
        <p:spPr>
          <a:xfrm>
            <a:off x="424206" y="797161"/>
            <a:ext cx="11236749" cy="535531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t>Drawing is a </a:t>
            </a:r>
            <a:r>
              <a:rPr lang="en-US" sz="2800" i="1" u="sng" dirty="0"/>
              <a:t>spatial skill</a:t>
            </a:r>
            <a:r>
              <a:rPr lang="en-US" sz="2800" dirty="0"/>
              <a:t>, not a visual skill (2014).  </a:t>
            </a:r>
          </a:p>
          <a:p>
            <a:pPr marL="457200" indent="-457200">
              <a:lnSpc>
                <a:spcPct val="150000"/>
              </a:lnSpc>
              <a:buFont typeface="Arial" panose="020B0604020202020204" pitchFamily="34" charset="0"/>
              <a:buChar char="•"/>
            </a:pPr>
            <a:r>
              <a:rPr lang="en-US" sz="2800" dirty="0"/>
              <a:t>Everyone can learn to </a:t>
            </a:r>
            <a:r>
              <a:rPr lang="en-US" sz="2800"/>
              <a:t>draw well </a:t>
            </a:r>
            <a:r>
              <a:rPr lang="en-US" sz="2800" dirty="0"/>
              <a:t>and </a:t>
            </a:r>
            <a:r>
              <a:rPr lang="en-US" sz="2800"/>
              <a:t>use drawing.</a:t>
            </a:r>
            <a:endParaRPr lang="en-US" sz="2800" dirty="0"/>
          </a:p>
          <a:p>
            <a:pPr marL="457200" indent="-457200">
              <a:lnSpc>
                <a:spcPct val="150000"/>
              </a:lnSpc>
              <a:buFont typeface="Arial" panose="020B0604020202020204" pitchFamily="34" charset="0"/>
              <a:buChar char="•"/>
            </a:pPr>
            <a:r>
              <a:rPr lang="en-US" sz="2800" dirty="0"/>
              <a:t>Draw early; draw often.  </a:t>
            </a:r>
          </a:p>
          <a:p>
            <a:pPr marL="457200" indent="-457200">
              <a:lnSpc>
                <a:spcPct val="150000"/>
              </a:lnSpc>
              <a:buFont typeface="Arial" panose="020B0604020202020204" pitchFamily="34" charset="0"/>
              <a:buChar char="•"/>
            </a:pPr>
            <a:r>
              <a:rPr lang="en-US" sz="2800" dirty="0"/>
              <a:t>It’s not okay for kids to be told to skip graphics in school.</a:t>
            </a:r>
            <a:endParaRPr lang="en-US" sz="2800" b="1" dirty="0"/>
          </a:p>
          <a:p>
            <a:pPr marL="457200" indent="-457200">
              <a:lnSpc>
                <a:spcPct val="150000"/>
              </a:lnSpc>
              <a:buFont typeface="Arial" panose="020B0604020202020204" pitchFamily="34" charset="0"/>
              <a:buChar char="•"/>
            </a:pPr>
            <a:r>
              <a:rPr lang="en-US" sz="2800" dirty="0"/>
              <a:t>Drawing is fun and useful!</a:t>
            </a:r>
            <a:endParaRPr lang="en-US" sz="2800" b="1" dirty="0"/>
          </a:p>
          <a:p>
            <a:pPr marL="457200" indent="-457200">
              <a:lnSpc>
                <a:spcPct val="150000"/>
              </a:lnSpc>
              <a:buFont typeface="Arial" panose="020B0604020202020204" pitchFamily="34" charset="0"/>
              <a:buChar char="•"/>
            </a:pPr>
            <a:r>
              <a:rPr lang="en-US" sz="2800" dirty="0"/>
              <a:t>Learn to Draw; Draw to Learn.</a:t>
            </a:r>
            <a:endParaRPr lang="en-US" sz="2800" b="1" dirty="0"/>
          </a:p>
          <a:p>
            <a:pPr marL="457200" indent="-457200">
              <a:lnSpc>
                <a:spcPct val="150000"/>
              </a:lnSpc>
              <a:buFont typeface="Arial" panose="020B0604020202020204" pitchFamily="34" charset="0"/>
              <a:buChar char="•"/>
            </a:pPr>
            <a:r>
              <a:rPr lang="en-US" sz="2800" i="1" u="sng" dirty="0"/>
              <a:t>‘Read-write’</a:t>
            </a:r>
            <a:r>
              <a:rPr lang="en-US" sz="2800" dirty="0"/>
              <a:t> tactile graphics; </a:t>
            </a:r>
            <a:r>
              <a:rPr lang="en-US" sz="2800" u="sng" dirty="0"/>
              <a:t>not just ‘read-only</a:t>
            </a:r>
            <a:r>
              <a:rPr lang="en-US" sz="2800" dirty="0"/>
              <a:t>’ pre-prepared graphics -&gt; e.g., </a:t>
            </a:r>
            <a:r>
              <a:rPr lang="en-US" sz="3200" b="1" dirty="0">
                <a:highlight>
                  <a:srgbClr val="FFFF00"/>
                </a:highlight>
              </a:rPr>
              <a:t>interactive tactile graphics worksheets</a:t>
            </a:r>
            <a:endParaRPr lang="en-US" sz="3200" b="1" dirty="0">
              <a:effectLst/>
              <a:highlight>
                <a:srgbClr val="FFFF00"/>
              </a:highlight>
            </a:endParaRPr>
          </a:p>
        </p:txBody>
      </p:sp>
    </p:spTree>
    <p:extLst>
      <p:ext uri="{BB962C8B-B14F-4D97-AF65-F5344CB8AC3E}">
        <p14:creationId xmlns:p14="http://schemas.microsoft.com/office/powerpoint/2010/main" val="296769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390" y="150830"/>
            <a:ext cx="9436231" cy="646331"/>
          </a:xfrm>
          <a:prstGeom prst="rect">
            <a:avLst/>
          </a:prstGeom>
          <a:noFill/>
        </p:spPr>
        <p:txBody>
          <a:bodyPr wrap="square" rtlCol="0">
            <a:spAutoFit/>
          </a:bodyPr>
          <a:lstStyle/>
          <a:p>
            <a:r>
              <a:rPr lang="en-US" sz="3600" dirty="0">
                <a:solidFill>
                  <a:schemeClr val="accent1"/>
                </a:solidFill>
              </a:rPr>
              <a:t>Take-away Themes, Messages </a:t>
            </a:r>
          </a:p>
        </p:txBody>
      </p:sp>
      <p:sp>
        <p:nvSpPr>
          <p:cNvPr id="3" name="TextBox 2"/>
          <p:cNvSpPr txBox="1"/>
          <p:nvPr/>
        </p:nvSpPr>
        <p:spPr>
          <a:xfrm>
            <a:off x="424206" y="797161"/>
            <a:ext cx="11236749" cy="1479251"/>
          </a:xfrm>
          <a:prstGeom prst="rect">
            <a:avLst/>
          </a:prstGeom>
          <a:noFill/>
        </p:spPr>
        <p:txBody>
          <a:bodyPr wrap="square" rtlCol="0">
            <a:spAutoFit/>
          </a:bodyPr>
          <a:lstStyle/>
          <a:p>
            <a:pPr>
              <a:lnSpc>
                <a:spcPct val="150000"/>
              </a:lnSpc>
            </a:pPr>
            <a:r>
              <a:rPr lang="en-US" sz="3200" b="1" dirty="0">
                <a:effectLst/>
                <a:highlight>
                  <a:srgbClr val="FFFF00"/>
                </a:highlight>
              </a:rPr>
              <a:t>Raise expectations, increase opportunities – </a:t>
            </a:r>
          </a:p>
          <a:p>
            <a:pPr>
              <a:lnSpc>
                <a:spcPct val="150000"/>
              </a:lnSpc>
            </a:pPr>
            <a:r>
              <a:rPr lang="en-US" sz="3200" b="1" dirty="0">
                <a:effectLst/>
                <a:highlight>
                  <a:srgbClr val="FFFF00"/>
                </a:highlight>
              </a:rPr>
              <a:t>Mark </a:t>
            </a:r>
            <a:r>
              <a:rPr lang="en-US" sz="3200" b="1" dirty="0" err="1">
                <a:effectLst/>
                <a:highlight>
                  <a:srgbClr val="FFFF00"/>
                </a:highlight>
              </a:rPr>
              <a:t>Riccobono</a:t>
            </a:r>
            <a:endParaRPr lang="en-US" sz="3200" b="1" dirty="0">
              <a:effectLst/>
              <a:highlight>
                <a:srgbClr val="FFFF00"/>
              </a:highlight>
            </a:endParaRPr>
          </a:p>
        </p:txBody>
      </p:sp>
    </p:spTree>
    <p:extLst>
      <p:ext uri="{BB962C8B-B14F-4D97-AF65-F5344CB8AC3E}">
        <p14:creationId xmlns:p14="http://schemas.microsoft.com/office/powerpoint/2010/main" val="342287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2575"/>
            <a:ext cx="11879758" cy="5539978"/>
          </a:xfrm>
          <a:prstGeom prst="rect">
            <a:avLst/>
          </a:prstGeom>
          <a:solidFill>
            <a:schemeClr val="bg1"/>
          </a:solidFill>
        </p:spPr>
        <p:txBody>
          <a:bodyPr wrap="square">
            <a:spAutoFit/>
          </a:bodyPr>
          <a:lstStyle/>
          <a:p>
            <a:pPr algn="ctr"/>
            <a:r>
              <a:rPr lang="en-US" sz="2800" b="1" dirty="0">
                <a:solidFill>
                  <a:schemeClr val="accent1"/>
                </a:solidFill>
                <a:latin typeface="Arial" panose="020B0604020202020204" pitchFamily="34" charset="0"/>
              </a:rPr>
              <a:t>Resolution 2013-08</a:t>
            </a:r>
            <a:r>
              <a:rPr lang="en-US" sz="2800" b="1" dirty="0">
                <a:solidFill>
                  <a:schemeClr val="accent1"/>
                </a:solidFill>
              </a:rPr>
              <a:t>: </a:t>
            </a:r>
            <a:r>
              <a:rPr lang="en-US" sz="2800" b="1" dirty="0">
                <a:solidFill>
                  <a:schemeClr val="accent1"/>
                </a:solidFill>
                <a:latin typeface="Arial" panose="020B0604020202020204" pitchFamily="34" charset="0"/>
              </a:rPr>
              <a:t>Regarding Tactile Fluency</a:t>
            </a:r>
            <a:br>
              <a:rPr lang="en-US" sz="2800" dirty="0"/>
            </a:br>
            <a:r>
              <a:rPr lang="en-US" sz="2000" dirty="0">
                <a:solidFill>
                  <a:srgbClr val="000000"/>
                </a:solidFill>
                <a:latin typeface="Arial" panose="020B0604020202020204" pitchFamily="34" charset="0"/>
              </a:rPr>
              <a:t>Crafted together with leadership and members of the NFB </a:t>
            </a:r>
            <a:r>
              <a:rPr lang="en-US" sz="2000" b="1" dirty="0">
                <a:solidFill>
                  <a:schemeClr val="accent1"/>
                </a:solidFill>
                <a:latin typeface="Arial" panose="020B0604020202020204" pitchFamily="34" charset="0"/>
              </a:rPr>
              <a:t>(Al </a:t>
            </a:r>
            <a:r>
              <a:rPr lang="en-US" sz="2000" b="1" dirty="0" err="1">
                <a:solidFill>
                  <a:schemeClr val="accent1"/>
                </a:solidFill>
                <a:latin typeface="Arial" panose="020B0604020202020204" pitchFamily="34" charset="0"/>
              </a:rPr>
              <a:t>Maneki</a:t>
            </a:r>
            <a:r>
              <a:rPr lang="en-US" sz="2000" b="1" dirty="0">
                <a:solidFill>
                  <a:schemeClr val="accent1"/>
                </a:solidFill>
                <a:latin typeface="Arial" panose="020B0604020202020204" pitchFamily="34" charset="0"/>
              </a:rPr>
              <a:t>)</a:t>
            </a:r>
            <a:endParaRPr lang="en-US" sz="2000" dirty="0"/>
          </a:p>
          <a:p>
            <a:pPr indent="457200"/>
            <a:br>
              <a:rPr lang="en-US" sz="2000" dirty="0"/>
            </a:br>
            <a:r>
              <a:rPr lang="en-US" sz="2200" dirty="0">
                <a:solidFill>
                  <a:srgbClr val="000000"/>
                </a:solidFill>
                <a:latin typeface="Arial" panose="020B0604020202020204" pitchFamily="34" charset="0"/>
              </a:rPr>
              <a:t>WHEREAS, it is commonplace for sighted students to acquire both literacy and drawing skills through a gradual progression of improvement, beginning at the earliest possible age, resulting in adults who have developed proficiency in literacy and graphics; and</a:t>
            </a:r>
            <a:endParaRPr lang="en-US" sz="2200" dirty="0"/>
          </a:p>
          <a:p>
            <a:pPr indent="457200"/>
            <a:br>
              <a:rPr lang="en-US" sz="2200" dirty="0"/>
            </a:br>
            <a:r>
              <a:rPr lang="en-US" sz="2200" dirty="0">
                <a:solidFill>
                  <a:srgbClr val="000000"/>
                </a:solidFill>
                <a:latin typeface="Arial" panose="020B0604020202020204" pitchFamily="34" charset="0"/>
              </a:rPr>
              <a:t>WHEREAS, in the blind population, not only is insufficient attention given to Braille instruction, but virtually no attention is given to exploring our environment by touch and representing our tactile observations in a tactile medium; and</a:t>
            </a:r>
            <a:endParaRPr lang="en-US" sz="2200" dirty="0"/>
          </a:p>
          <a:p>
            <a:pPr indent="457200"/>
            <a:br>
              <a:rPr lang="en-US" sz="2200" dirty="0"/>
            </a:br>
            <a:r>
              <a:rPr lang="en-US" sz="2200" dirty="0">
                <a:solidFill>
                  <a:srgbClr val="000000"/>
                </a:solidFill>
                <a:latin typeface="Arial" panose="020B0604020202020204" pitchFamily="34" charset="0"/>
              </a:rPr>
              <a:t>WHEREAS, competence in tactile graphics refers collectively to the techniques of drawing raised lines, circles, and other curves; developing the ability to feel and interpret a tactile image efficiently; developing an understanding of three-dimensional objects drawn in two dimensions; and, finally, appreciating inherently visual ideas of perspective and scale; and</a:t>
            </a:r>
            <a:br>
              <a:rPr lang="en-US" sz="2200" dirty="0"/>
            </a:br>
            <a:endParaRPr lang="en-US" sz="2200" dirty="0"/>
          </a:p>
        </p:txBody>
      </p:sp>
      <p:sp>
        <p:nvSpPr>
          <p:cNvPr id="3" name="TextBox 2"/>
          <p:cNvSpPr txBox="1"/>
          <p:nvPr/>
        </p:nvSpPr>
        <p:spPr>
          <a:xfrm>
            <a:off x="226243" y="226244"/>
            <a:ext cx="9436231" cy="646331"/>
          </a:xfrm>
          <a:prstGeom prst="rect">
            <a:avLst/>
          </a:prstGeom>
          <a:noFill/>
        </p:spPr>
        <p:txBody>
          <a:bodyPr wrap="square" rtlCol="0">
            <a:spAutoFit/>
          </a:bodyPr>
          <a:lstStyle/>
          <a:p>
            <a:r>
              <a:rPr lang="en-US" sz="3600" dirty="0">
                <a:solidFill>
                  <a:schemeClr val="accent1"/>
                </a:solidFill>
              </a:rPr>
              <a:t>Tactile Graphics Advocacy – a Paradigm Shift</a:t>
            </a:r>
          </a:p>
        </p:txBody>
      </p:sp>
    </p:spTree>
    <p:extLst>
      <p:ext uri="{BB962C8B-B14F-4D97-AF65-F5344CB8AC3E}">
        <p14:creationId xmlns:p14="http://schemas.microsoft.com/office/powerpoint/2010/main" val="2544243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512" y="313424"/>
            <a:ext cx="10519941" cy="6093976"/>
          </a:xfrm>
          <a:prstGeom prst="rect">
            <a:avLst/>
          </a:prstGeom>
        </p:spPr>
        <p:txBody>
          <a:bodyPr wrap="square">
            <a:spAutoFit/>
          </a:bodyPr>
          <a:lstStyle/>
          <a:p>
            <a:pPr indent="457200"/>
            <a:r>
              <a:rPr lang="en-US" sz="2400" dirty="0">
                <a:solidFill>
                  <a:srgbClr val="000000"/>
                </a:solidFill>
                <a:latin typeface="Arial" panose="020B0604020202020204" pitchFamily="34" charset="0"/>
              </a:rPr>
              <a:t>WHEREAS, the combination of proficiencies in Braille and tactile graphics is expressed by the term </a:t>
            </a:r>
            <a:r>
              <a:rPr lang="en-US" sz="2400" i="1" dirty="0">
                <a:solidFill>
                  <a:srgbClr val="000000"/>
                </a:solidFill>
                <a:latin typeface="Arial" panose="020B0604020202020204" pitchFamily="34" charset="0"/>
              </a:rPr>
              <a:t>tactile fluency</a:t>
            </a:r>
            <a:r>
              <a:rPr lang="en-US" sz="2400" dirty="0">
                <a:solidFill>
                  <a:srgbClr val="000000"/>
                </a:solidFill>
                <a:latin typeface="Arial" panose="020B0604020202020204" pitchFamily="34" charset="0"/>
              </a:rPr>
              <a:t>; and </a:t>
            </a:r>
            <a:endParaRPr lang="en-US" sz="2400" dirty="0"/>
          </a:p>
          <a:p>
            <a:pPr indent="457200"/>
            <a:br>
              <a:rPr lang="en-US" sz="2400" dirty="0"/>
            </a:br>
            <a:r>
              <a:rPr lang="en-US" sz="2400" dirty="0">
                <a:solidFill>
                  <a:srgbClr val="000000"/>
                </a:solidFill>
                <a:latin typeface="Arial" panose="020B0604020202020204" pitchFamily="34" charset="0"/>
              </a:rPr>
              <a:t>WHEREAS, the historic lack of emphasis on tactile graphics was due partly to the general unavailability of simple devices on which tactile images could be drawn, edited, transmitted, and reproduced; and</a:t>
            </a:r>
            <a:endParaRPr lang="en-US" sz="2400" dirty="0"/>
          </a:p>
          <a:p>
            <a:pPr indent="457200"/>
            <a:br>
              <a:rPr lang="en-US" sz="2400" dirty="0"/>
            </a:br>
            <a:r>
              <a:rPr lang="en-US" sz="2400" dirty="0">
                <a:solidFill>
                  <a:srgbClr val="000000"/>
                </a:solidFill>
                <a:latin typeface="Arial" panose="020B0604020202020204" pitchFamily="34" charset="0"/>
              </a:rPr>
              <a:t>WHEREAS, the ability of blind people to read Braille and to create and interpret tactile graphic images is highly relevant in modern society; and</a:t>
            </a:r>
            <a:endParaRPr lang="en-US" sz="2400" dirty="0"/>
          </a:p>
          <a:p>
            <a:pPr indent="457200"/>
            <a:br>
              <a:rPr lang="en-US" sz="2400" dirty="0"/>
            </a:br>
            <a:r>
              <a:rPr lang="en-US" sz="2400" dirty="0">
                <a:solidFill>
                  <a:srgbClr val="000000"/>
                </a:solidFill>
                <a:latin typeface="Arial" panose="020B0604020202020204" pitchFamily="34" charset="0"/>
              </a:rPr>
              <a:t>WHEREAS, the widespread belief that blind people are innately less able to construct and interpret graphic images is a misconception resulting from the lack of opportunities to develop a facility with graphics, and not due to the mere lack of eyesight; and</a:t>
            </a:r>
            <a:endParaRPr lang="en-US" sz="2400" dirty="0"/>
          </a:p>
          <a:p>
            <a:pPr indent="457200"/>
            <a:br>
              <a:rPr lang="en-US" dirty="0"/>
            </a:br>
            <a:br>
              <a:rPr lang="en-US" dirty="0"/>
            </a:br>
            <a:endParaRPr lang="en-US" dirty="0"/>
          </a:p>
        </p:txBody>
      </p:sp>
    </p:spTree>
    <p:extLst>
      <p:ext uri="{BB962C8B-B14F-4D97-AF65-F5344CB8AC3E}">
        <p14:creationId xmlns:p14="http://schemas.microsoft.com/office/powerpoint/2010/main" val="411469239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SBThem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OSBTheme" id="{FC72523C-558C-4C96-BCAB-BCEFCB64B14C}" vid="{1B17A5E8-8B46-43F8-BFC9-2058B7832AD0}"/>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18663</TotalTime>
  <Words>3285</Words>
  <Application>Microsoft Office PowerPoint</Application>
  <PresentationFormat>Widescreen</PresentationFormat>
  <Paragraphs>313</Paragraphs>
  <Slides>47</Slides>
  <Notes>2</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58" baseType="lpstr">
      <vt:lpstr>Arial</vt:lpstr>
      <vt:lpstr>Arial</vt:lpstr>
      <vt:lpstr>Calibri</vt:lpstr>
      <vt:lpstr>Calibri Light</vt:lpstr>
      <vt:lpstr>georgia</vt:lpstr>
      <vt:lpstr>Trebuchet MS</vt:lpstr>
      <vt:lpstr>Wingdings 3</vt:lpstr>
      <vt:lpstr>Custom Design</vt:lpstr>
      <vt:lpstr>POSBTheme</vt:lpstr>
      <vt:lpstr>1_Custom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Freehand Tactile Raised Line Drawing – an Introduction</vt:lpstr>
      <vt:lpstr>PowerPoint Presentation</vt:lpstr>
      <vt:lpstr>PowerPoint Presentation</vt:lpstr>
      <vt:lpstr>PowerPoint Presentation</vt:lpstr>
      <vt:lpstr>PowerPoint Presentation</vt:lpstr>
      <vt:lpstr>PowerPoint Presentation</vt:lpstr>
      <vt:lpstr>PowerPoint Presentation</vt:lpstr>
      <vt:lpstr>Interactive Graphics Worksheets:  </vt:lpstr>
      <vt:lpstr>PowerPoint Presentation</vt:lpstr>
      <vt:lpstr>Exercises Requiring Drawing- Geometry</vt:lpstr>
      <vt:lpstr>Standardized Worksheet Templates – Graph / Grid Paper and More …</vt:lpstr>
      <vt:lpstr>High School and beyond – </vt:lpstr>
      <vt:lpstr>PowerPoint Presentation</vt:lpstr>
      <vt:lpstr>PowerPoint Presentation</vt:lpstr>
      <vt:lpstr>PowerPoint Presentation</vt:lpstr>
      <vt:lpstr>Grant Progress and Status: engineering  </vt:lpstr>
      <vt:lpstr>PowerPoint Presentation</vt:lpstr>
      <vt:lpstr>Grant Progress; Student and Professional Evaluators so far</vt:lpstr>
      <vt:lpstr>Grant Progress: Evaluation courses and content </vt:lpstr>
      <vt:lpstr>E.A.S.Y NIH Phase II Grant Progress: Printer and Interactive Tactile Graphics Worksheets  </vt:lpstr>
      <vt:lpstr>PowerPoint Presentation</vt:lpstr>
      <vt:lpstr>Examples of Tactile Graphics Worksheets</vt:lpstr>
      <vt:lpstr>Examples of Tactile Graphics Worksheets  (cont.)</vt:lpstr>
      <vt:lpstr>PowerPoint Presentation</vt:lpstr>
      <vt:lpstr>PowerPoint Presentation</vt:lpstr>
      <vt:lpstr>PowerPoint Presentation</vt:lpstr>
      <vt:lpstr>PowerPoint Presentation</vt:lpstr>
      <vt:lpstr>Professional profiles</vt:lpstr>
      <vt:lpstr>Data-taking surveys</vt:lpstr>
      <vt:lpstr>Surveys, each one for instructors and students</vt:lpstr>
      <vt:lpstr>Selected responses</vt:lpstr>
      <vt:lpstr>Selected teacher quotes</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inTACT Drawing tools for STEM Education</dc:title>
  <dc:creator>EASY TactileGraphics</dc:creator>
  <cp:lastModifiedBy>Michael Jon Coleman</cp:lastModifiedBy>
  <cp:revision>147</cp:revision>
  <dcterms:created xsi:type="dcterms:W3CDTF">2015-04-15T13:25:05Z</dcterms:created>
  <dcterms:modified xsi:type="dcterms:W3CDTF">2020-09-09T02:54:48Z</dcterms:modified>
</cp:coreProperties>
</file>